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1" r:id="rId5"/>
    <p:sldId id="264" r:id="rId6"/>
    <p:sldId id="265" r:id="rId7"/>
    <p:sldId id="266" r:id="rId8"/>
    <p:sldId id="267" r:id="rId9"/>
    <p:sldId id="271" r:id="rId10"/>
    <p:sldId id="272" r:id="rId11"/>
    <p:sldId id="274" r:id="rId12"/>
    <p:sldId id="276" r:id="rId13"/>
    <p:sldId id="275" r:id="rId14"/>
    <p:sldId id="285" r:id="rId15"/>
    <p:sldId id="277" r:id="rId16"/>
    <p:sldId id="281" r:id="rId17"/>
    <p:sldId id="307" r:id="rId18"/>
    <p:sldId id="286" r:id="rId19"/>
    <p:sldId id="288" r:id="rId20"/>
    <p:sldId id="289" r:id="rId21"/>
    <p:sldId id="308" r:id="rId22"/>
    <p:sldId id="290" r:id="rId23"/>
    <p:sldId id="291" r:id="rId24"/>
    <p:sldId id="293" r:id="rId25"/>
    <p:sldId id="294" r:id="rId26"/>
    <p:sldId id="296" r:id="rId27"/>
    <p:sldId id="298" r:id="rId28"/>
    <p:sldId id="297" r:id="rId29"/>
    <p:sldId id="300" r:id="rId30"/>
    <p:sldId id="301" r:id="rId31"/>
    <p:sldId id="302" r:id="rId32"/>
    <p:sldId id="303" r:id="rId33"/>
    <p:sldId id="306" r:id="rId34"/>
    <p:sldId id="305" r:id="rId35"/>
    <p:sldId id="304" r:id="rId36"/>
    <p:sldId id="269" r:id="rId37"/>
    <p:sldId id="268" r:id="rId38"/>
    <p:sldId id="280" r:id="rId39"/>
    <p:sldId id="273" r:id="rId40"/>
    <p:sldId id="278" r:id="rId41"/>
    <p:sldId id="282" r:id="rId42"/>
    <p:sldId id="270" r:id="rId43"/>
    <p:sldId id="279" r:id="rId44"/>
    <p:sldId id="284" r:id="rId45"/>
    <p:sldId id="29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8" d="100"/>
          <a:sy n="78" d="100"/>
        </p:scale>
        <p:origin x="82" y="1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AAA9EF-CE39-4401-9360-FC56289C03AE}" type="datetimeFigureOut">
              <a:rPr lang="en-CA" smtClean="0"/>
              <a:t>2018-08-05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3521548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AAA9EF-CE39-4401-9360-FC56289C03AE}" type="datetimeFigureOut">
              <a:rPr lang="en-CA" smtClean="0"/>
              <a:t>2018-08-05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2343553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AAA9EF-CE39-4401-9360-FC56289C03AE}" type="datetimeFigureOut">
              <a:rPr lang="en-CA" smtClean="0"/>
              <a:t>2018-08-05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1851777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AAA9EF-CE39-4401-9360-FC56289C03AE}" type="datetimeFigureOut">
              <a:rPr lang="en-CA" smtClean="0"/>
              <a:t>2018-08-05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104843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AAA9EF-CE39-4401-9360-FC56289C03AE}" type="datetimeFigureOut">
              <a:rPr lang="en-CA" smtClean="0"/>
              <a:t>2018-08-05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3245527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AAA9EF-CE39-4401-9360-FC56289C03AE}" type="datetimeFigureOut">
              <a:rPr lang="en-CA" smtClean="0"/>
              <a:t>2018-08-05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2525661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AAA9EF-CE39-4401-9360-FC56289C03AE}" type="datetimeFigureOut">
              <a:rPr lang="en-CA" smtClean="0"/>
              <a:t>2018-08-05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197060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AAA9EF-CE39-4401-9360-FC56289C03AE}" type="datetimeFigureOut">
              <a:rPr lang="en-CA" smtClean="0"/>
              <a:t>2018-08-05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4579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AA9EF-CE39-4401-9360-FC56289C03AE}" type="datetimeFigureOut">
              <a:rPr lang="en-CA" smtClean="0"/>
              <a:t>2018-08-05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2411006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BAAA9EF-CE39-4401-9360-FC56289C03AE}" type="datetimeFigureOut">
              <a:rPr lang="en-CA" smtClean="0"/>
              <a:t>2018-08-05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2792346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BAAA9EF-CE39-4401-9360-FC56289C03AE}" type="datetimeFigureOut">
              <a:rPr lang="en-CA" smtClean="0"/>
              <a:t>2018-08-05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4C8CB37-D6C5-4AA1-BC69-D82FB42B0D20}" type="slidenum">
              <a:rPr lang="en-CA" smtClean="0"/>
              <a:t>‹#›</a:t>
            </a:fld>
            <a:endParaRPr lang="en-CA"/>
          </a:p>
        </p:txBody>
      </p:sp>
    </p:spTree>
    <p:extLst>
      <p:ext uri="{BB962C8B-B14F-4D97-AF65-F5344CB8AC3E}">
        <p14:creationId xmlns:p14="http://schemas.microsoft.com/office/powerpoint/2010/main" val="161193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AA9EF-CE39-4401-9360-FC56289C03AE}" type="datetimeFigureOut">
              <a:rPr lang="en-CA" smtClean="0"/>
              <a:t>2018-08-05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C8CB37-D6C5-4AA1-BC69-D82FB42B0D20}" type="slidenum">
              <a:rPr lang="en-CA" smtClean="0"/>
              <a:t>‹#›</a:t>
            </a:fld>
            <a:endParaRPr lang="en-CA"/>
          </a:p>
        </p:txBody>
      </p:sp>
    </p:spTree>
    <p:extLst>
      <p:ext uri="{BB962C8B-B14F-4D97-AF65-F5344CB8AC3E}">
        <p14:creationId xmlns:p14="http://schemas.microsoft.com/office/powerpoint/2010/main" val="20794556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24FC-AA38-4CF9-A523-28FD3D9CB573}"/>
              </a:ext>
            </a:extLst>
          </p:cNvPr>
          <p:cNvSpPr>
            <a:spLocks noGrp="1"/>
          </p:cNvSpPr>
          <p:nvPr>
            <p:ph type="ctrTitle"/>
          </p:nvPr>
        </p:nvSpPr>
        <p:spPr/>
        <p:txBody>
          <a:bodyPr>
            <a:normAutofit fontScale="90000"/>
          </a:bodyPr>
          <a:lstStyle/>
          <a:p>
            <a:r>
              <a:rPr lang="en-CA" dirty="0">
                <a:solidFill>
                  <a:srgbClr val="0070C0"/>
                </a:solidFill>
              </a:rPr>
              <a:t>Prediction of Individual Household Electricity Consumption</a:t>
            </a:r>
          </a:p>
        </p:txBody>
      </p:sp>
      <p:sp>
        <p:nvSpPr>
          <p:cNvPr id="3" name="Subtitle 2">
            <a:extLst>
              <a:ext uri="{FF2B5EF4-FFF2-40B4-BE49-F238E27FC236}">
                <a16:creationId xmlns:a16="http://schemas.microsoft.com/office/drawing/2014/main" id="{F67F46BB-74BA-495E-A374-9ED3679D4D59}"/>
              </a:ext>
            </a:extLst>
          </p:cNvPr>
          <p:cNvSpPr>
            <a:spLocks noGrp="1"/>
          </p:cNvSpPr>
          <p:nvPr>
            <p:ph type="subTitle" idx="1"/>
          </p:nvPr>
        </p:nvSpPr>
        <p:spPr>
          <a:xfrm>
            <a:off x="1199535" y="3602037"/>
            <a:ext cx="9468465" cy="2133599"/>
          </a:xfrm>
        </p:spPr>
        <p:txBody>
          <a:bodyPr>
            <a:normAutofit fontScale="85000" lnSpcReduction="20000"/>
          </a:bodyPr>
          <a:lstStyle/>
          <a:p>
            <a:r>
              <a:rPr lang="en-CA" dirty="0">
                <a:solidFill>
                  <a:srgbClr val="7030A0"/>
                </a:solidFill>
              </a:rPr>
              <a:t>Ryerson University</a:t>
            </a:r>
          </a:p>
          <a:p>
            <a:r>
              <a:rPr lang="en-CA" dirty="0">
                <a:solidFill>
                  <a:srgbClr val="7030A0"/>
                </a:solidFill>
              </a:rPr>
              <a:t>Big Data Analytics Program</a:t>
            </a:r>
          </a:p>
          <a:p>
            <a:r>
              <a:rPr lang="en-CA" dirty="0">
                <a:solidFill>
                  <a:srgbClr val="7030A0"/>
                </a:solidFill>
              </a:rPr>
              <a:t>Fall 2018</a:t>
            </a:r>
          </a:p>
          <a:p>
            <a:endParaRPr lang="en-CA" dirty="0">
              <a:solidFill>
                <a:srgbClr val="7030A0"/>
              </a:solidFill>
            </a:endParaRPr>
          </a:p>
          <a:p>
            <a:r>
              <a:rPr lang="en-CA" dirty="0">
                <a:solidFill>
                  <a:srgbClr val="7030A0"/>
                </a:solidFill>
              </a:rPr>
              <a:t>Emmanuel Efosa Uyiomendo</a:t>
            </a:r>
          </a:p>
          <a:p>
            <a:r>
              <a:rPr lang="en-CA" dirty="0">
                <a:solidFill>
                  <a:srgbClr val="7030A0"/>
                </a:solidFill>
              </a:rPr>
              <a:t>500869204</a:t>
            </a:r>
          </a:p>
        </p:txBody>
      </p:sp>
    </p:spTree>
    <p:extLst>
      <p:ext uri="{BB962C8B-B14F-4D97-AF65-F5344CB8AC3E}">
        <p14:creationId xmlns:p14="http://schemas.microsoft.com/office/powerpoint/2010/main" val="325817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3C46-F176-469A-9322-496D2CBBB7D4}"/>
              </a:ext>
            </a:extLst>
          </p:cNvPr>
          <p:cNvSpPr>
            <a:spLocks noGrp="1"/>
          </p:cNvSpPr>
          <p:nvPr>
            <p:ph type="title"/>
          </p:nvPr>
        </p:nvSpPr>
        <p:spPr>
          <a:xfrm>
            <a:off x="838200" y="27858"/>
            <a:ext cx="10515600" cy="653180"/>
          </a:xfrm>
        </p:spPr>
        <p:txBody>
          <a:bodyPr>
            <a:normAutofit/>
          </a:bodyPr>
          <a:lstStyle/>
          <a:p>
            <a:r>
              <a:rPr lang="en-CA" sz="3200" dirty="0">
                <a:solidFill>
                  <a:srgbClr val="7030A0"/>
                </a:solidFill>
              </a:rPr>
              <a:t>Active Power Only</a:t>
            </a:r>
          </a:p>
        </p:txBody>
      </p:sp>
      <p:pic>
        <p:nvPicPr>
          <p:cNvPr id="4" name="Picture 3">
            <a:extLst>
              <a:ext uri="{FF2B5EF4-FFF2-40B4-BE49-F238E27FC236}">
                <a16:creationId xmlns:a16="http://schemas.microsoft.com/office/drawing/2014/main" id="{254BD159-B812-4701-8A02-8BD9F08EBAB5}"/>
              </a:ext>
            </a:extLst>
          </p:cNvPr>
          <p:cNvPicPr>
            <a:picLocks noChangeAspect="1"/>
          </p:cNvPicPr>
          <p:nvPr/>
        </p:nvPicPr>
        <p:blipFill>
          <a:blip r:embed="rId2"/>
          <a:stretch>
            <a:fillRect/>
          </a:stretch>
        </p:blipFill>
        <p:spPr>
          <a:xfrm>
            <a:off x="282446" y="790054"/>
            <a:ext cx="5334462" cy="3292125"/>
          </a:xfrm>
          <a:prstGeom prst="rect">
            <a:avLst/>
          </a:prstGeom>
        </p:spPr>
      </p:pic>
      <p:pic>
        <p:nvPicPr>
          <p:cNvPr id="5" name="Picture 4">
            <a:extLst>
              <a:ext uri="{FF2B5EF4-FFF2-40B4-BE49-F238E27FC236}">
                <a16:creationId xmlns:a16="http://schemas.microsoft.com/office/drawing/2014/main" id="{32728C79-7959-4DF8-AB44-E33207772693}"/>
              </a:ext>
            </a:extLst>
          </p:cNvPr>
          <p:cNvPicPr>
            <a:picLocks noChangeAspect="1"/>
          </p:cNvPicPr>
          <p:nvPr/>
        </p:nvPicPr>
        <p:blipFill>
          <a:blip r:embed="rId3"/>
          <a:stretch>
            <a:fillRect/>
          </a:stretch>
        </p:blipFill>
        <p:spPr>
          <a:xfrm>
            <a:off x="6575092" y="3538017"/>
            <a:ext cx="5334462" cy="3292125"/>
          </a:xfrm>
          <a:prstGeom prst="rect">
            <a:avLst/>
          </a:prstGeom>
        </p:spPr>
      </p:pic>
      <p:sp>
        <p:nvSpPr>
          <p:cNvPr id="6" name="TextBox 5">
            <a:extLst>
              <a:ext uri="{FF2B5EF4-FFF2-40B4-BE49-F238E27FC236}">
                <a16:creationId xmlns:a16="http://schemas.microsoft.com/office/drawing/2014/main" id="{78C723AC-B1BA-4844-B8D8-0D0701361572}"/>
              </a:ext>
            </a:extLst>
          </p:cNvPr>
          <p:cNvSpPr txBox="1"/>
          <p:nvPr/>
        </p:nvSpPr>
        <p:spPr>
          <a:xfrm>
            <a:off x="6575092" y="2967335"/>
            <a:ext cx="5171416" cy="461665"/>
          </a:xfrm>
          <a:prstGeom prst="rect">
            <a:avLst/>
          </a:prstGeom>
          <a:noFill/>
        </p:spPr>
        <p:txBody>
          <a:bodyPr wrap="none" rtlCol="0">
            <a:spAutoFit/>
          </a:bodyPr>
          <a:lstStyle/>
          <a:p>
            <a:r>
              <a:rPr lang="en-CA" sz="2400" dirty="0">
                <a:solidFill>
                  <a:srgbClr val="7030A0"/>
                </a:solidFill>
              </a:rPr>
              <a:t>Total Power Consumed with Sub-meters</a:t>
            </a:r>
          </a:p>
        </p:txBody>
      </p:sp>
      <p:sp>
        <p:nvSpPr>
          <p:cNvPr id="7" name="TextBox 6">
            <a:extLst>
              <a:ext uri="{FF2B5EF4-FFF2-40B4-BE49-F238E27FC236}">
                <a16:creationId xmlns:a16="http://schemas.microsoft.com/office/drawing/2014/main" id="{57D1F3AE-C956-44EB-BF7E-D4B5783382AA}"/>
              </a:ext>
            </a:extLst>
          </p:cNvPr>
          <p:cNvSpPr txBox="1"/>
          <p:nvPr/>
        </p:nvSpPr>
        <p:spPr>
          <a:xfrm>
            <a:off x="1273385" y="4699820"/>
            <a:ext cx="4616138" cy="2000548"/>
          </a:xfrm>
          <a:prstGeom prst="rect">
            <a:avLst/>
          </a:prstGeom>
          <a:noFill/>
        </p:spPr>
        <p:txBody>
          <a:bodyPr wrap="square" rtlCol="0">
            <a:spAutoFit/>
          </a:bodyPr>
          <a:lstStyle/>
          <a:p>
            <a:r>
              <a:rPr lang="en-CA" sz="2800" b="1" dirty="0">
                <a:solidFill>
                  <a:srgbClr val="7030A0"/>
                </a:solidFill>
              </a:rPr>
              <a:t>Total Power has ……</a:t>
            </a:r>
          </a:p>
          <a:p>
            <a:pPr marL="342900" indent="-342900">
              <a:buFont typeface="Arial" panose="020B0604020202020204" pitchFamily="34" charset="0"/>
              <a:buChar char="•"/>
            </a:pPr>
            <a:r>
              <a:rPr lang="en-CA" sz="2400" dirty="0">
                <a:solidFill>
                  <a:srgbClr val="0070C0"/>
                </a:solidFill>
              </a:rPr>
              <a:t>More outliers or Broader ranges</a:t>
            </a:r>
          </a:p>
          <a:p>
            <a:pPr marL="342900" indent="-342900">
              <a:buFont typeface="Arial" panose="020B0604020202020204" pitchFamily="34" charset="0"/>
              <a:buChar char="•"/>
            </a:pPr>
            <a:r>
              <a:rPr lang="en-CA" sz="2400" dirty="0">
                <a:solidFill>
                  <a:srgbClr val="0070C0"/>
                </a:solidFill>
              </a:rPr>
              <a:t>Twice as much </a:t>
            </a:r>
            <a:r>
              <a:rPr lang="en-CA" sz="2400" dirty="0" err="1">
                <a:solidFill>
                  <a:srgbClr val="0070C0"/>
                </a:solidFill>
              </a:rPr>
              <a:t>Kwh</a:t>
            </a:r>
            <a:r>
              <a:rPr lang="en-CA" sz="2400" dirty="0">
                <a:solidFill>
                  <a:srgbClr val="0070C0"/>
                </a:solidFill>
              </a:rPr>
              <a:t> for Total </a:t>
            </a:r>
            <a:r>
              <a:rPr lang="en-CA" sz="2400" dirty="0" err="1">
                <a:solidFill>
                  <a:srgbClr val="0070C0"/>
                </a:solidFill>
              </a:rPr>
              <a:t>Pwr</a:t>
            </a:r>
            <a:endParaRPr lang="en-CA" sz="2400" dirty="0">
              <a:solidFill>
                <a:srgbClr val="0070C0"/>
              </a:solidFill>
            </a:endParaRPr>
          </a:p>
          <a:p>
            <a:pPr marL="342900" indent="-342900">
              <a:buFont typeface="Arial" panose="020B0604020202020204" pitchFamily="34" charset="0"/>
              <a:buChar char="•"/>
            </a:pPr>
            <a:r>
              <a:rPr lang="en-CA" sz="2400" dirty="0">
                <a:solidFill>
                  <a:srgbClr val="0070C0"/>
                </a:solidFill>
              </a:rPr>
              <a:t>Simple moving averages evens out these differences</a:t>
            </a:r>
          </a:p>
        </p:txBody>
      </p:sp>
    </p:spTree>
    <p:extLst>
      <p:ext uri="{BB962C8B-B14F-4D97-AF65-F5344CB8AC3E}">
        <p14:creationId xmlns:p14="http://schemas.microsoft.com/office/powerpoint/2010/main" val="155207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45EB1-C8AF-464C-9933-981862EE715F}"/>
              </a:ext>
            </a:extLst>
          </p:cNvPr>
          <p:cNvPicPr>
            <a:picLocks noChangeAspect="1"/>
          </p:cNvPicPr>
          <p:nvPr/>
        </p:nvPicPr>
        <p:blipFill>
          <a:blip r:embed="rId2"/>
          <a:stretch>
            <a:fillRect/>
          </a:stretch>
        </p:blipFill>
        <p:spPr>
          <a:xfrm>
            <a:off x="420071" y="329799"/>
            <a:ext cx="9304032" cy="6193146"/>
          </a:xfrm>
          <a:prstGeom prst="rect">
            <a:avLst/>
          </a:prstGeom>
        </p:spPr>
      </p:pic>
    </p:spTree>
    <p:extLst>
      <p:ext uri="{BB962C8B-B14F-4D97-AF65-F5344CB8AC3E}">
        <p14:creationId xmlns:p14="http://schemas.microsoft.com/office/powerpoint/2010/main" val="3597777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6C38EA-7061-4B82-972E-0992E359ED6F}"/>
              </a:ext>
            </a:extLst>
          </p:cNvPr>
          <p:cNvPicPr>
            <a:picLocks noChangeAspect="1"/>
          </p:cNvPicPr>
          <p:nvPr/>
        </p:nvPicPr>
        <p:blipFill>
          <a:blip r:embed="rId2"/>
          <a:stretch>
            <a:fillRect/>
          </a:stretch>
        </p:blipFill>
        <p:spPr>
          <a:xfrm>
            <a:off x="1052052" y="316163"/>
            <a:ext cx="9620387" cy="5937153"/>
          </a:xfrm>
          <a:prstGeom prst="rect">
            <a:avLst/>
          </a:prstGeom>
        </p:spPr>
      </p:pic>
    </p:spTree>
    <p:extLst>
      <p:ext uri="{BB962C8B-B14F-4D97-AF65-F5344CB8AC3E}">
        <p14:creationId xmlns:p14="http://schemas.microsoft.com/office/powerpoint/2010/main" val="4138556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BF21-C0F5-423A-BF63-39D25AA451CA}"/>
              </a:ext>
            </a:extLst>
          </p:cNvPr>
          <p:cNvSpPr>
            <a:spLocks noGrp="1"/>
          </p:cNvSpPr>
          <p:nvPr>
            <p:ph type="title"/>
          </p:nvPr>
        </p:nvSpPr>
        <p:spPr>
          <a:xfrm>
            <a:off x="562897" y="138984"/>
            <a:ext cx="10515600" cy="542054"/>
          </a:xfrm>
        </p:spPr>
        <p:txBody>
          <a:bodyPr>
            <a:normAutofit fontScale="90000"/>
          </a:bodyPr>
          <a:lstStyle/>
          <a:p>
            <a:r>
              <a:rPr lang="en-CA" dirty="0">
                <a:solidFill>
                  <a:srgbClr val="7030A0"/>
                </a:solidFill>
              </a:rPr>
              <a:t>Preliminary Variable </a:t>
            </a:r>
            <a:r>
              <a:rPr lang="en-CA" sz="3600" b="1" dirty="0">
                <a:solidFill>
                  <a:srgbClr val="7030A0"/>
                </a:solidFill>
              </a:rPr>
              <a:t>Selection</a:t>
            </a:r>
          </a:p>
        </p:txBody>
      </p:sp>
      <p:pic>
        <p:nvPicPr>
          <p:cNvPr id="4" name="Picture 3">
            <a:extLst>
              <a:ext uri="{FF2B5EF4-FFF2-40B4-BE49-F238E27FC236}">
                <a16:creationId xmlns:a16="http://schemas.microsoft.com/office/drawing/2014/main" id="{06D52D33-88E2-4736-90A8-EBAE415B4B09}"/>
              </a:ext>
            </a:extLst>
          </p:cNvPr>
          <p:cNvPicPr>
            <a:picLocks noChangeAspect="1"/>
          </p:cNvPicPr>
          <p:nvPr/>
        </p:nvPicPr>
        <p:blipFill>
          <a:blip r:embed="rId2"/>
          <a:stretch>
            <a:fillRect/>
          </a:stretch>
        </p:blipFill>
        <p:spPr>
          <a:xfrm>
            <a:off x="344129" y="776267"/>
            <a:ext cx="7157884" cy="5024765"/>
          </a:xfrm>
          <a:prstGeom prst="rect">
            <a:avLst/>
          </a:prstGeom>
        </p:spPr>
      </p:pic>
      <p:sp>
        <p:nvSpPr>
          <p:cNvPr id="6" name="TextBox 5">
            <a:extLst>
              <a:ext uri="{FF2B5EF4-FFF2-40B4-BE49-F238E27FC236}">
                <a16:creationId xmlns:a16="http://schemas.microsoft.com/office/drawing/2014/main" id="{61FD1158-1780-4645-9E06-18E0F0FEA1FF}"/>
              </a:ext>
            </a:extLst>
          </p:cNvPr>
          <p:cNvSpPr txBox="1"/>
          <p:nvPr/>
        </p:nvSpPr>
        <p:spPr>
          <a:xfrm>
            <a:off x="7816645" y="914400"/>
            <a:ext cx="4168878" cy="4431983"/>
          </a:xfrm>
          <a:prstGeom prst="rect">
            <a:avLst/>
          </a:prstGeom>
          <a:noFill/>
        </p:spPr>
        <p:txBody>
          <a:bodyPr wrap="square" rtlCol="0">
            <a:spAutoFit/>
          </a:bodyPr>
          <a:lstStyle/>
          <a:p>
            <a:pPr>
              <a:spcAft>
                <a:spcPts val="600"/>
              </a:spcAft>
            </a:pPr>
            <a:r>
              <a:rPr lang="en-CA" dirty="0"/>
              <a:t>Windspeed at 2m best for a house. Windspeed at 80m dropped.</a:t>
            </a:r>
          </a:p>
          <a:p>
            <a:pPr>
              <a:spcAft>
                <a:spcPts val="600"/>
              </a:spcAft>
            </a:pPr>
            <a:r>
              <a:rPr lang="en-CA" dirty="0"/>
              <a:t>All the different versions of Windspeeds are highly correlated with  each other (0.88, 0.91, 0.91).</a:t>
            </a:r>
          </a:p>
          <a:p>
            <a:pPr>
              <a:spcAft>
                <a:spcPts val="600"/>
              </a:spcAft>
            </a:pPr>
            <a:r>
              <a:rPr lang="en-CA" dirty="0"/>
              <a:t>All Cloud cover </a:t>
            </a:r>
            <a:r>
              <a:rPr lang="en-CA" dirty="0" err="1"/>
              <a:t>Ccloud</a:t>
            </a:r>
            <a:r>
              <a:rPr lang="en-CA" dirty="0"/>
              <a:t> versions strongly correlated 0.85</a:t>
            </a:r>
          </a:p>
          <a:p>
            <a:pPr>
              <a:spcAft>
                <a:spcPts val="600"/>
              </a:spcAft>
            </a:pPr>
            <a:r>
              <a:rPr lang="en-CA" dirty="0"/>
              <a:t>All power measures combined to Total Power i.e. with Sub-meters</a:t>
            </a:r>
          </a:p>
          <a:p>
            <a:pPr>
              <a:spcAft>
                <a:spcPts val="600"/>
              </a:spcAft>
            </a:pPr>
            <a:endParaRPr lang="en-CA" dirty="0"/>
          </a:p>
          <a:p>
            <a:pPr>
              <a:spcAft>
                <a:spcPts val="600"/>
              </a:spcAft>
            </a:pPr>
            <a:r>
              <a:rPr lang="en-CA" dirty="0">
                <a:solidFill>
                  <a:srgbClr val="7030A0"/>
                </a:solidFill>
              </a:rPr>
              <a:t>Total electricity consumption in Kilowatt-Hour =  active power + [smter1 + smeter2 +smeter3]/1000</a:t>
            </a:r>
          </a:p>
          <a:p>
            <a:pPr>
              <a:spcAft>
                <a:spcPts val="600"/>
              </a:spcAft>
            </a:pPr>
            <a:endParaRPr lang="en-CA" dirty="0"/>
          </a:p>
        </p:txBody>
      </p:sp>
    </p:spTree>
    <p:extLst>
      <p:ext uri="{BB962C8B-B14F-4D97-AF65-F5344CB8AC3E}">
        <p14:creationId xmlns:p14="http://schemas.microsoft.com/office/powerpoint/2010/main" val="653552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A4CA5-FC6C-4E21-8399-8723E9850328}"/>
              </a:ext>
            </a:extLst>
          </p:cNvPr>
          <p:cNvPicPr>
            <a:picLocks noChangeAspect="1"/>
          </p:cNvPicPr>
          <p:nvPr/>
        </p:nvPicPr>
        <p:blipFill>
          <a:blip r:embed="rId2"/>
          <a:stretch>
            <a:fillRect/>
          </a:stretch>
        </p:blipFill>
        <p:spPr>
          <a:xfrm>
            <a:off x="629264" y="285135"/>
            <a:ext cx="9837601" cy="6067841"/>
          </a:xfrm>
          <a:prstGeom prst="rect">
            <a:avLst/>
          </a:prstGeom>
        </p:spPr>
      </p:pic>
      <p:sp>
        <p:nvSpPr>
          <p:cNvPr id="5" name="TextBox 4">
            <a:extLst>
              <a:ext uri="{FF2B5EF4-FFF2-40B4-BE49-F238E27FC236}">
                <a16:creationId xmlns:a16="http://schemas.microsoft.com/office/drawing/2014/main" id="{EC5B5169-D1FC-4093-B055-5223E1A7B153}"/>
              </a:ext>
            </a:extLst>
          </p:cNvPr>
          <p:cNvSpPr txBox="1"/>
          <p:nvPr/>
        </p:nvSpPr>
        <p:spPr>
          <a:xfrm>
            <a:off x="373626" y="136314"/>
            <a:ext cx="6776150" cy="523220"/>
          </a:xfrm>
          <a:prstGeom prst="rect">
            <a:avLst/>
          </a:prstGeom>
          <a:noFill/>
        </p:spPr>
        <p:txBody>
          <a:bodyPr wrap="none" rtlCol="0">
            <a:spAutoFit/>
          </a:bodyPr>
          <a:lstStyle/>
          <a:p>
            <a:r>
              <a:rPr lang="en-CA" sz="2800" dirty="0">
                <a:solidFill>
                  <a:srgbClr val="7030A0"/>
                </a:solidFill>
              </a:rPr>
              <a:t>Zoo Plots of the Selected Combined Variables</a:t>
            </a:r>
          </a:p>
        </p:txBody>
      </p:sp>
      <p:sp>
        <p:nvSpPr>
          <p:cNvPr id="6" name="Oval 5">
            <a:extLst>
              <a:ext uri="{FF2B5EF4-FFF2-40B4-BE49-F238E27FC236}">
                <a16:creationId xmlns:a16="http://schemas.microsoft.com/office/drawing/2014/main" id="{6469DFB5-5491-45C8-80BE-8CFEAFAABDFB}"/>
              </a:ext>
            </a:extLst>
          </p:cNvPr>
          <p:cNvSpPr/>
          <p:nvPr/>
        </p:nvSpPr>
        <p:spPr>
          <a:xfrm>
            <a:off x="1150374" y="1356852"/>
            <a:ext cx="1691149" cy="672944"/>
          </a:xfrm>
          <a:prstGeom prst="ellipse">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2A0628B9-61CC-4278-B7D7-F38220C91852}"/>
              </a:ext>
            </a:extLst>
          </p:cNvPr>
          <p:cNvSpPr/>
          <p:nvPr/>
        </p:nvSpPr>
        <p:spPr>
          <a:xfrm>
            <a:off x="1253612" y="2054170"/>
            <a:ext cx="1691149" cy="672944"/>
          </a:xfrm>
          <a:prstGeom prst="ellipse">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81B911F1-93AA-4716-B563-5C7009224832}"/>
              </a:ext>
            </a:extLst>
          </p:cNvPr>
          <p:cNvSpPr/>
          <p:nvPr/>
        </p:nvSpPr>
        <p:spPr>
          <a:xfrm>
            <a:off x="1219199" y="2756056"/>
            <a:ext cx="1691149" cy="672944"/>
          </a:xfrm>
          <a:prstGeom prst="ellipse">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3268A65F-231C-4A4D-A28A-5ABB3F458920}"/>
              </a:ext>
            </a:extLst>
          </p:cNvPr>
          <p:cNvSpPr/>
          <p:nvPr/>
        </p:nvSpPr>
        <p:spPr>
          <a:xfrm>
            <a:off x="2320412" y="3388061"/>
            <a:ext cx="1691149" cy="672944"/>
          </a:xfrm>
          <a:prstGeom prst="ellipse">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7D792B35-658B-4BF1-9D6F-68E499541A98}"/>
              </a:ext>
            </a:extLst>
          </p:cNvPr>
          <p:cNvSpPr/>
          <p:nvPr/>
        </p:nvSpPr>
        <p:spPr>
          <a:xfrm>
            <a:off x="3578940" y="3243317"/>
            <a:ext cx="1691149" cy="672944"/>
          </a:xfrm>
          <a:prstGeom prst="ellipse">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3351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557C-94DB-4472-B5E8-896B4D313108}"/>
              </a:ext>
            </a:extLst>
          </p:cNvPr>
          <p:cNvSpPr>
            <a:spLocks noGrp="1"/>
          </p:cNvSpPr>
          <p:nvPr>
            <p:ph type="title"/>
          </p:nvPr>
        </p:nvSpPr>
        <p:spPr>
          <a:xfrm>
            <a:off x="395749" y="158647"/>
            <a:ext cx="10515600" cy="411623"/>
          </a:xfrm>
        </p:spPr>
        <p:txBody>
          <a:bodyPr>
            <a:normAutofit fontScale="90000"/>
          </a:bodyPr>
          <a:lstStyle/>
          <a:p>
            <a:r>
              <a:rPr lang="en-CA" sz="3200" dirty="0">
                <a:solidFill>
                  <a:srgbClr val="7030A0"/>
                </a:solidFill>
              </a:rPr>
              <a:t>Aggregation Method</a:t>
            </a:r>
          </a:p>
        </p:txBody>
      </p:sp>
      <p:sp>
        <p:nvSpPr>
          <p:cNvPr id="4" name="Rectangle 3">
            <a:extLst>
              <a:ext uri="{FF2B5EF4-FFF2-40B4-BE49-F238E27FC236}">
                <a16:creationId xmlns:a16="http://schemas.microsoft.com/office/drawing/2014/main" id="{05B431D3-4DEF-40EC-9CC9-08665295AB1A}"/>
              </a:ext>
            </a:extLst>
          </p:cNvPr>
          <p:cNvSpPr/>
          <p:nvPr/>
        </p:nvSpPr>
        <p:spPr>
          <a:xfrm>
            <a:off x="476864" y="570270"/>
            <a:ext cx="11238271" cy="5355312"/>
          </a:xfrm>
          <a:prstGeom prst="rect">
            <a:avLst/>
          </a:prstGeom>
        </p:spPr>
        <p:txBody>
          <a:bodyPr wrap="square">
            <a:spAutoFit/>
          </a:bodyPr>
          <a:lstStyle/>
          <a:p>
            <a:pPr algn="just">
              <a:spcAft>
                <a:spcPts val="0"/>
              </a:spcAft>
            </a:pPr>
            <a:r>
              <a:rPr lang="en-CA" b="1" dirty="0">
                <a:solidFill>
                  <a:srgbClr val="FF0000"/>
                </a:solidFill>
                <a:latin typeface="Garamond" panose="02020404030301010803" pitchFamily="18" charset="0"/>
                <a:ea typeface="Calibri" panose="020F0502020204030204" pitchFamily="34" charset="0"/>
                <a:cs typeface="Times New Roman" panose="02020603050405020304" pitchFamily="18" charset="0"/>
              </a:rPr>
              <a:t>library(</a:t>
            </a:r>
            <a:r>
              <a:rPr lang="en-CA" b="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data.table</a:t>
            </a:r>
            <a:r>
              <a:rPr lang="en-CA" b="1" dirty="0">
                <a:solidFill>
                  <a:srgbClr val="FF0000"/>
                </a:solidFill>
                <a:latin typeface="Garamond" panose="02020404030301010803" pitchFamily="18" charset="0"/>
                <a:ea typeface="Calibri" panose="020F0502020204030204" pitchFamily="34" charset="0"/>
                <a:cs typeface="Times New Roman" panose="02020603050405020304" pitchFamily="18" charset="0"/>
              </a:rPr>
              <a:t>)</a:t>
            </a:r>
          </a:p>
          <a:p>
            <a:pPr algn="just">
              <a:spcAft>
                <a:spcPts val="0"/>
              </a:spcAft>
            </a:pPr>
            <a:r>
              <a:rPr lang="en-CA" b="1" dirty="0">
                <a:solidFill>
                  <a:srgbClr val="FF0000"/>
                </a:solidFill>
                <a:latin typeface="Garamond" panose="02020404030301010803" pitchFamily="18" charset="0"/>
                <a:ea typeface="Calibri" panose="020F0502020204030204" pitchFamily="34" charset="0"/>
                <a:cs typeface="Times New Roman" panose="02020603050405020304" pitchFamily="18" charset="0"/>
              </a:rPr>
              <a:t>library(zoo)</a:t>
            </a:r>
          </a:p>
          <a:p>
            <a:pPr algn="just">
              <a:spcAft>
                <a:spcPts val="0"/>
              </a:spcAft>
            </a:pPr>
            <a:r>
              <a:rPr lang="en-CA" dirty="0" err="1">
                <a:latin typeface="Garamond" panose="02020404030301010803" pitchFamily="18" charset="0"/>
                <a:ea typeface="Calibri" panose="020F0502020204030204" pitchFamily="34" charset="0"/>
                <a:cs typeface="Times New Roman" panose="02020603050405020304" pitchFamily="18" charset="0"/>
              </a:rPr>
              <a:t>hholdTM$yearmon</a:t>
            </a:r>
            <a:r>
              <a:rPr lang="en-CA" dirty="0">
                <a:latin typeface="Garamond" panose="02020404030301010803" pitchFamily="18" charset="0"/>
                <a:ea typeface="Calibri" panose="020F0502020204030204" pitchFamily="34" charset="0"/>
                <a:cs typeface="Times New Roman" panose="02020603050405020304" pitchFamily="18" charset="0"/>
              </a:rPr>
              <a:t> &lt;- </a:t>
            </a:r>
            <a:r>
              <a:rPr lang="en-CA" dirty="0" err="1">
                <a:latin typeface="Garamond" panose="02020404030301010803" pitchFamily="18" charset="0"/>
                <a:ea typeface="Calibri" panose="020F0502020204030204" pitchFamily="34" charset="0"/>
                <a:cs typeface="Times New Roman" panose="02020603050405020304" pitchFamily="18" charset="0"/>
              </a:rPr>
              <a:t>as.yearmon</a:t>
            </a:r>
            <a:r>
              <a:rPr lang="en-CA" dirty="0">
                <a:latin typeface="Garamond" panose="02020404030301010803" pitchFamily="18" charset="0"/>
                <a:ea typeface="Calibri" panose="020F0502020204030204" pitchFamily="34" charset="0"/>
                <a:cs typeface="Times New Roman" panose="02020603050405020304" pitchFamily="18" charset="0"/>
              </a:rPr>
              <a:t>(</a:t>
            </a:r>
            <a:r>
              <a:rPr lang="en-CA" dirty="0" err="1">
                <a:latin typeface="Garamond" panose="02020404030301010803" pitchFamily="18" charset="0"/>
                <a:ea typeface="Calibri" panose="020F0502020204030204" pitchFamily="34" charset="0"/>
                <a:cs typeface="Times New Roman" panose="02020603050405020304" pitchFamily="18" charset="0"/>
              </a:rPr>
              <a:t>hholdTM$wdate</a:t>
            </a:r>
            <a:r>
              <a:rPr lang="en-CA" dirty="0">
                <a:latin typeface="Garamond" panose="02020404030301010803" pitchFamily="18" charset="0"/>
                <a:ea typeface="Calibri" panose="020F0502020204030204" pitchFamily="34" charset="0"/>
                <a:cs typeface="Times New Roman" panose="02020603050405020304" pitchFamily="18" charset="0"/>
              </a:rPr>
              <a:t>, "%m/%Y")</a:t>
            </a:r>
          </a:p>
          <a:p>
            <a:pPr algn="just">
              <a:spcAft>
                <a:spcPts val="0"/>
              </a:spcAft>
            </a:pPr>
            <a:r>
              <a:rPr lang="en-CA" dirty="0" err="1">
                <a:latin typeface="Garamond" panose="02020404030301010803" pitchFamily="18" charset="0"/>
                <a:ea typeface="Calibri" panose="020F0502020204030204" pitchFamily="34" charset="0"/>
                <a:cs typeface="Times New Roman" panose="02020603050405020304" pitchFamily="18" charset="0"/>
              </a:rPr>
              <a:t>hholdTM$wkofyr</a:t>
            </a:r>
            <a:r>
              <a:rPr lang="en-CA" dirty="0">
                <a:latin typeface="Garamond" panose="02020404030301010803" pitchFamily="18" charset="0"/>
                <a:ea typeface="Calibri" panose="020F0502020204030204" pitchFamily="34" charset="0"/>
                <a:cs typeface="Times New Roman" panose="02020603050405020304" pitchFamily="18" charset="0"/>
              </a:rPr>
              <a:t> &lt;-</a:t>
            </a:r>
            <a:r>
              <a:rPr lang="en-CA" dirty="0" err="1">
                <a:latin typeface="Garamond" panose="02020404030301010803" pitchFamily="18" charset="0"/>
                <a:ea typeface="Calibri" panose="020F0502020204030204" pitchFamily="34" charset="0"/>
                <a:cs typeface="Times New Roman" panose="02020603050405020304" pitchFamily="18" charset="0"/>
              </a:rPr>
              <a:t>lubridate</a:t>
            </a:r>
            <a:r>
              <a:rPr lang="en-CA" dirty="0">
                <a:latin typeface="Garamond" panose="02020404030301010803" pitchFamily="18" charset="0"/>
                <a:ea typeface="Calibri" panose="020F0502020204030204" pitchFamily="34" charset="0"/>
                <a:cs typeface="Times New Roman" panose="02020603050405020304" pitchFamily="18" charset="0"/>
              </a:rPr>
              <a:t>::week(</a:t>
            </a:r>
            <a:r>
              <a:rPr lang="en-CA" dirty="0" err="1">
                <a:latin typeface="Garamond" panose="02020404030301010803" pitchFamily="18" charset="0"/>
                <a:ea typeface="Calibri" panose="020F0502020204030204" pitchFamily="34" charset="0"/>
                <a:cs typeface="Times New Roman" panose="02020603050405020304" pitchFamily="18" charset="0"/>
              </a:rPr>
              <a:t>ymd</a:t>
            </a:r>
            <a:r>
              <a:rPr lang="en-CA" dirty="0">
                <a:latin typeface="Garamond" panose="02020404030301010803" pitchFamily="18" charset="0"/>
                <a:ea typeface="Calibri" panose="020F0502020204030204" pitchFamily="34" charset="0"/>
                <a:cs typeface="Times New Roman" panose="02020603050405020304" pitchFamily="18" charset="0"/>
              </a:rPr>
              <a:t>(</a:t>
            </a:r>
            <a:r>
              <a:rPr lang="en-CA" dirty="0" err="1">
                <a:latin typeface="Garamond" panose="02020404030301010803" pitchFamily="18" charset="0"/>
                <a:ea typeface="Calibri" panose="020F0502020204030204" pitchFamily="34" charset="0"/>
                <a:cs typeface="Times New Roman" panose="02020603050405020304" pitchFamily="18" charset="0"/>
              </a:rPr>
              <a:t>hholdTM$wdate</a:t>
            </a:r>
            <a:r>
              <a:rPr lang="en-CA" dirty="0">
                <a:latin typeface="Garamond" panose="02020404030301010803" pitchFamily="18" charset="0"/>
                <a:ea typeface="Calibri" panose="020F0502020204030204" pitchFamily="34" charset="0"/>
                <a:cs typeface="Times New Roman" panose="02020603050405020304" pitchFamily="18" charset="0"/>
              </a:rPr>
              <a:t>))</a:t>
            </a:r>
          </a:p>
          <a:p>
            <a:pPr algn="just">
              <a:spcAft>
                <a:spcPts val="0"/>
              </a:spcAft>
            </a:pPr>
            <a:r>
              <a:rPr lang="en-CA" dirty="0" err="1">
                <a:latin typeface="Garamond" panose="02020404030301010803" pitchFamily="18" charset="0"/>
                <a:ea typeface="Calibri" panose="020F0502020204030204" pitchFamily="34" charset="0"/>
                <a:cs typeface="Times New Roman" panose="02020603050405020304" pitchFamily="18" charset="0"/>
              </a:rPr>
              <a:t>hholdTM$yr</a:t>
            </a:r>
            <a:r>
              <a:rPr lang="en-CA" dirty="0">
                <a:latin typeface="Garamond" panose="02020404030301010803" pitchFamily="18" charset="0"/>
                <a:ea typeface="Calibri" panose="020F0502020204030204" pitchFamily="34" charset="0"/>
                <a:cs typeface="Times New Roman" panose="02020603050405020304" pitchFamily="18" charset="0"/>
              </a:rPr>
              <a:t> &lt;-  </a:t>
            </a:r>
            <a:r>
              <a:rPr lang="en-CA" dirty="0" err="1">
                <a:latin typeface="Garamond" panose="02020404030301010803" pitchFamily="18" charset="0"/>
                <a:ea typeface="Calibri" panose="020F0502020204030204" pitchFamily="34" charset="0"/>
                <a:cs typeface="Times New Roman" panose="02020603050405020304" pitchFamily="18" charset="0"/>
              </a:rPr>
              <a:t>strftime</a:t>
            </a:r>
            <a:r>
              <a:rPr lang="en-CA" dirty="0">
                <a:latin typeface="Garamond" panose="02020404030301010803" pitchFamily="18" charset="0"/>
                <a:ea typeface="Calibri" panose="020F0502020204030204" pitchFamily="34" charset="0"/>
                <a:cs typeface="Times New Roman" panose="02020603050405020304" pitchFamily="18" charset="0"/>
              </a:rPr>
              <a:t>(</a:t>
            </a:r>
            <a:r>
              <a:rPr lang="en-CA" dirty="0" err="1">
                <a:latin typeface="Garamond" panose="02020404030301010803" pitchFamily="18" charset="0"/>
                <a:ea typeface="Calibri" panose="020F0502020204030204" pitchFamily="34" charset="0"/>
                <a:cs typeface="Times New Roman" panose="02020603050405020304" pitchFamily="18" charset="0"/>
              </a:rPr>
              <a:t>ymd</a:t>
            </a:r>
            <a:r>
              <a:rPr lang="en-CA" dirty="0">
                <a:latin typeface="Garamond" panose="02020404030301010803" pitchFamily="18" charset="0"/>
                <a:ea typeface="Calibri" panose="020F0502020204030204" pitchFamily="34" charset="0"/>
                <a:cs typeface="Times New Roman" panose="02020603050405020304" pitchFamily="18" charset="0"/>
              </a:rPr>
              <a:t>(</a:t>
            </a:r>
            <a:r>
              <a:rPr lang="en-CA" dirty="0" err="1">
                <a:latin typeface="Garamond" panose="02020404030301010803" pitchFamily="18" charset="0"/>
                <a:ea typeface="Calibri" panose="020F0502020204030204" pitchFamily="34" charset="0"/>
                <a:cs typeface="Times New Roman" panose="02020603050405020304" pitchFamily="18" charset="0"/>
              </a:rPr>
              <a:t>hholdTM$wdate</a:t>
            </a:r>
            <a:r>
              <a:rPr lang="en-CA" dirty="0">
                <a:latin typeface="Garamond" panose="02020404030301010803" pitchFamily="18" charset="0"/>
                <a:ea typeface="Calibri" panose="020F0502020204030204" pitchFamily="34" charset="0"/>
                <a:cs typeface="Times New Roman" panose="02020603050405020304" pitchFamily="18" charset="0"/>
              </a:rPr>
              <a:t>),'%Y')</a:t>
            </a:r>
          </a:p>
          <a:p>
            <a:pPr algn="just">
              <a:spcAft>
                <a:spcPts val="0"/>
              </a:spcAft>
            </a:pPr>
            <a:r>
              <a:rPr lang="en-CA" dirty="0">
                <a:latin typeface="Garamond" panose="02020404030301010803" pitchFamily="18" charset="0"/>
                <a:ea typeface="Calibri" panose="020F0502020204030204" pitchFamily="34" charset="0"/>
                <a:cs typeface="Times New Roman" panose="02020603050405020304" pitchFamily="18" charset="0"/>
              </a:rPr>
              <a:t>head(</a:t>
            </a:r>
            <a:r>
              <a:rPr lang="en-CA" dirty="0" err="1">
                <a:latin typeface="Garamond" panose="02020404030301010803" pitchFamily="18" charset="0"/>
                <a:ea typeface="Calibri" panose="020F0502020204030204" pitchFamily="34" charset="0"/>
                <a:cs typeface="Times New Roman" panose="02020603050405020304" pitchFamily="18" charset="0"/>
              </a:rPr>
              <a:t>hholdTM</a:t>
            </a:r>
            <a:r>
              <a:rPr lang="en-CA" dirty="0">
                <a:latin typeface="Garamond" panose="02020404030301010803" pitchFamily="18" charset="0"/>
                <a:ea typeface="Calibri" panose="020F0502020204030204" pitchFamily="34" charset="0"/>
                <a:cs typeface="Times New Roman" panose="02020603050405020304" pitchFamily="18" charset="0"/>
              </a:rPr>
              <a:t>)</a:t>
            </a:r>
          </a:p>
          <a:p>
            <a:pPr algn="just">
              <a:spcAft>
                <a:spcPts val="0"/>
              </a:spcAft>
            </a:pPr>
            <a:r>
              <a:rPr lang="en-CA" dirty="0" err="1">
                <a:latin typeface="Garamond" panose="02020404030301010803" pitchFamily="18" charset="0"/>
                <a:ea typeface="Calibri" panose="020F0502020204030204" pitchFamily="34" charset="0"/>
                <a:cs typeface="Times New Roman" panose="02020603050405020304" pitchFamily="18" charset="0"/>
              </a:rPr>
              <a:t>hholdTM</a:t>
            </a:r>
            <a:r>
              <a:rPr lang="en-CA" dirty="0">
                <a:latin typeface="Garamond" panose="02020404030301010803" pitchFamily="18" charset="0"/>
                <a:ea typeface="Calibri" panose="020F0502020204030204" pitchFamily="34" charset="0"/>
                <a:cs typeface="Times New Roman" panose="02020603050405020304" pitchFamily="18" charset="0"/>
              </a:rPr>
              <a:t> &lt;- </a:t>
            </a:r>
            <a:r>
              <a:rPr lang="en-CA" dirty="0" err="1">
                <a:latin typeface="Garamond" panose="02020404030301010803" pitchFamily="18" charset="0"/>
                <a:ea typeface="Calibri" panose="020F0502020204030204" pitchFamily="34" charset="0"/>
                <a:cs typeface="Times New Roman" panose="02020603050405020304" pitchFamily="18" charset="0"/>
              </a:rPr>
              <a:t>as.data.table</a:t>
            </a:r>
            <a:r>
              <a:rPr lang="en-CA" dirty="0">
                <a:latin typeface="Garamond" panose="02020404030301010803" pitchFamily="18" charset="0"/>
                <a:ea typeface="Calibri" panose="020F0502020204030204" pitchFamily="34" charset="0"/>
                <a:cs typeface="Times New Roman" panose="02020603050405020304" pitchFamily="18" charset="0"/>
              </a:rPr>
              <a:t>(</a:t>
            </a:r>
            <a:r>
              <a:rPr lang="en-CA" dirty="0" err="1">
                <a:latin typeface="Garamond" panose="02020404030301010803" pitchFamily="18" charset="0"/>
                <a:ea typeface="Calibri" panose="020F0502020204030204" pitchFamily="34" charset="0"/>
                <a:cs typeface="Times New Roman" panose="02020603050405020304" pitchFamily="18" charset="0"/>
              </a:rPr>
              <a:t>hholdTM</a:t>
            </a:r>
            <a:r>
              <a:rPr lang="en-CA" dirty="0">
                <a:latin typeface="Garamond" panose="02020404030301010803" pitchFamily="18" charset="0"/>
                <a:ea typeface="Calibri" panose="020F0502020204030204" pitchFamily="34" charset="0"/>
                <a:cs typeface="Times New Roman" panose="02020603050405020304" pitchFamily="18" charset="0"/>
              </a:rPr>
              <a:t>)</a:t>
            </a:r>
          </a:p>
          <a:p>
            <a:pPr algn="just">
              <a:spcAft>
                <a:spcPts val="0"/>
              </a:spcAft>
            </a:pPr>
            <a:r>
              <a:rPr lang="en-CA"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setkey</a:t>
            </a:r>
            <a:r>
              <a:rPr lang="en-CA" dirty="0">
                <a:solidFill>
                  <a:srgbClr val="00B050"/>
                </a:solidFill>
                <a:latin typeface="Garamond" panose="02020404030301010803" pitchFamily="18" charset="0"/>
                <a:ea typeface="Calibri" panose="020F0502020204030204" pitchFamily="34" charset="0"/>
                <a:cs typeface="Times New Roman" panose="02020603050405020304" pitchFamily="18" charset="0"/>
              </a:rPr>
              <a:t>(</a:t>
            </a:r>
            <a:r>
              <a:rPr lang="en-CA"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hholdTM</a:t>
            </a:r>
            <a:r>
              <a:rPr lang="en-CA" dirty="0">
                <a:solidFill>
                  <a:srgbClr val="00B050"/>
                </a:solidFill>
                <a:latin typeface="Garamond" panose="02020404030301010803" pitchFamily="18" charset="0"/>
                <a:ea typeface="Calibri" panose="020F0502020204030204" pitchFamily="34" charset="0"/>
                <a:cs typeface="Times New Roman" panose="02020603050405020304" pitchFamily="18" charset="0"/>
              </a:rPr>
              <a:t>, </a:t>
            </a:r>
            <a:r>
              <a:rPr lang="en-CA"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yr</a:t>
            </a:r>
            <a:r>
              <a:rPr lang="en-CA" dirty="0">
                <a:solidFill>
                  <a:srgbClr val="00B050"/>
                </a:solidFill>
                <a:latin typeface="Garamond" panose="02020404030301010803" pitchFamily="18" charset="0"/>
                <a:ea typeface="Calibri" panose="020F0502020204030204" pitchFamily="34" charset="0"/>
                <a:cs typeface="Times New Roman" panose="02020603050405020304" pitchFamily="18" charset="0"/>
              </a:rPr>
              <a:t>, </a:t>
            </a:r>
            <a:r>
              <a:rPr lang="en-CA"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yearmon</a:t>
            </a:r>
            <a:r>
              <a:rPr lang="en-CA" dirty="0">
                <a:solidFill>
                  <a:srgbClr val="00B050"/>
                </a:solidFill>
                <a:latin typeface="Garamond" panose="02020404030301010803" pitchFamily="18" charset="0"/>
                <a:ea typeface="Calibri" panose="020F0502020204030204" pitchFamily="34" charset="0"/>
                <a:cs typeface="Times New Roman" panose="02020603050405020304" pitchFamily="18" charset="0"/>
              </a:rPr>
              <a:t>, </a:t>
            </a:r>
            <a:r>
              <a:rPr lang="en-CA"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wkofyr</a:t>
            </a:r>
            <a:r>
              <a:rPr lang="en-CA" dirty="0">
                <a:solidFill>
                  <a:srgbClr val="00B050"/>
                </a:solidFill>
                <a:latin typeface="Garamond" panose="02020404030301010803" pitchFamily="18" charset="0"/>
                <a:ea typeface="Calibri" panose="020F0502020204030204" pitchFamily="34" charset="0"/>
                <a:cs typeface="Times New Roman" panose="02020603050405020304" pitchFamily="18" charset="0"/>
              </a:rPr>
              <a:t>, </a:t>
            </a:r>
            <a:r>
              <a:rPr lang="en-CA"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wdate</a:t>
            </a:r>
            <a:r>
              <a:rPr lang="en-CA" dirty="0">
                <a:solidFill>
                  <a:srgbClr val="00B050"/>
                </a:solidFill>
                <a:latin typeface="Garamond" panose="02020404030301010803" pitchFamily="18" charset="0"/>
                <a:ea typeface="Calibri" panose="020F0502020204030204" pitchFamily="34" charset="0"/>
                <a:cs typeface="Times New Roman" panose="02020603050405020304" pitchFamily="18" charset="0"/>
              </a:rPr>
              <a:t>)</a:t>
            </a:r>
          </a:p>
          <a:p>
            <a:pPr algn="just">
              <a:spcAft>
                <a:spcPts val="0"/>
              </a:spcAft>
            </a:pPr>
            <a:r>
              <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rPr>
              <a:t># aggregate data by month, target is active power for time series</a:t>
            </a:r>
          </a:p>
          <a:p>
            <a:pPr algn="just">
              <a:spcAft>
                <a:spcPts val="0"/>
              </a:spcAft>
            </a:pPr>
            <a:r>
              <a:rPr lang="en-CA"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hholdTMLY</a:t>
            </a:r>
            <a:r>
              <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rPr>
              <a:t> &lt;- </a:t>
            </a:r>
            <a:r>
              <a:rPr lang="en-CA"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as.data.frame</a:t>
            </a:r>
            <a:r>
              <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rPr>
              <a:t>(</a:t>
            </a:r>
            <a:r>
              <a:rPr lang="en-CA"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hholdTM</a:t>
            </a:r>
            <a:r>
              <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rPr>
              <a:t>[, j=list(</a:t>
            </a:r>
            <a:r>
              <a:rPr lang="en-CA"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active_power</a:t>
            </a:r>
            <a:r>
              <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rPr>
              <a:t>= mean(</a:t>
            </a:r>
            <a:r>
              <a:rPr lang="en-CA"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m_apower</a:t>
            </a:r>
            <a:r>
              <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rPr>
              <a:t>, na.rm = TRUE), </a:t>
            </a:r>
            <a:r>
              <a:rPr lang="en-CA"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react_power</a:t>
            </a:r>
            <a:r>
              <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rPr>
              <a:t> = mean(</a:t>
            </a:r>
            <a:r>
              <a:rPr lang="en-CA"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m_rpower</a:t>
            </a:r>
            <a:r>
              <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rPr>
              <a:t>, na.rm = TRUE)), by = list(</a:t>
            </a:r>
            <a:r>
              <a:rPr lang="en-CA"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yearmon</a:t>
            </a:r>
            <a:r>
              <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rPr>
              <a:t>)])</a:t>
            </a:r>
          </a:p>
          <a:p>
            <a:pPr algn="just">
              <a:spcAft>
                <a:spcPts val="0"/>
              </a:spcAft>
            </a:pP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 aggregate data by WEEK, target is active power for time series</a:t>
            </a:r>
          </a:p>
          <a:p>
            <a:pPr algn="just">
              <a:spcAft>
                <a:spcPts val="0"/>
              </a:spcAft>
            </a:pPr>
            <a:r>
              <a:rPr lang="en-CA" dirty="0" err="1">
                <a:solidFill>
                  <a:srgbClr val="0070C0"/>
                </a:solidFill>
                <a:latin typeface="Garamond" panose="02020404030301010803" pitchFamily="18" charset="0"/>
                <a:ea typeface="Calibri" panose="020F0502020204030204" pitchFamily="34" charset="0"/>
                <a:cs typeface="Times New Roman" panose="02020603050405020304" pitchFamily="18" charset="0"/>
              </a:rPr>
              <a:t>hholdWKLY</a:t>
            </a: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 &lt;-  </a:t>
            </a:r>
            <a:r>
              <a:rPr lang="en-CA" dirty="0" err="1">
                <a:solidFill>
                  <a:srgbClr val="0070C0"/>
                </a:solidFill>
                <a:latin typeface="Garamond" panose="02020404030301010803" pitchFamily="18" charset="0"/>
                <a:ea typeface="Calibri" panose="020F0502020204030204" pitchFamily="34" charset="0"/>
                <a:cs typeface="Times New Roman" panose="02020603050405020304" pitchFamily="18" charset="0"/>
              </a:rPr>
              <a:t>as.data.frame</a:t>
            </a: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a:t>
            </a:r>
            <a:r>
              <a:rPr lang="en-CA" dirty="0" err="1">
                <a:solidFill>
                  <a:srgbClr val="0070C0"/>
                </a:solidFill>
                <a:latin typeface="Garamond" panose="02020404030301010803" pitchFamily="18" charset="0"/>
                <a:ea typeface="Calibri" panose="020F0502020204030204" pitchFamily="34" charset="0"/>
                <a:cs typeface="Times New Roman" panose="02020603050405020304" pitchFamily="18" charset="0"/>
              </a:rPr>
              <a:t>hholdTM</a:t>
            </a: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 j=list(</a:t>
            </a:r>
            <a:r>
              <a:rPr lang="en-CA" dirty="0" err="1">
                <a:solidFill>
                  <a:srgbClr val="0070C0"/>
                </a:solidFill>
                <a:latin typeface="Garamond" panose="02020404030301010803" pitchFamily="18" charset="0"/>
                <a:ea typeface="Calibri" panose="020F0502020204030204" pitchFamily="34" charset="0"/>
                <a:cs typeface="Times New Roman" panose="02020603050405020304" pitchFamily="18" charset="0"/>
              </a:rPr>
              <a:t>W_active_power</a:t>
            </a: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 mean(</a:t>
            </a:r>
            <a:r>
              <a:rPr lang="en-CA" dirty="0" err="1">
                <a:solidFill>
                  <a:srgbClr val="0070C0"/>
                </a:solidFill>
                <a:latin typeface="Garamond" panose="02020404030301010803" pitchFamily="18" charset="0"/>
                <a:ea typeface="Calibri" panose="020F0502020204030204" pitchFamily="34" charset="0"/>
                <a:cs typeface="Times New Roman" panose="02020603050405020304" pitchFamily="18" charset="0"/>
              </a:rPr>
              <a:t>m_apower</a:t>
            </a: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 na.rm = TRUE), </a:t>
            </a:r>
            <a:r>
              <a:rPr lang="en-CA" dirty="0" err="1">
                <a:solidFill>
                  <a:srgbClr val="0070C0"/>
                </a:solidFill>
                <a:latin typeface="Garamond" panose="02020404030301010803" pitchFamily="18" charset="0"/>
                <a:ea typeface="Calibri" panose="020F0502020204030204" pitchFamily="34" charset="0"/>
                <a:cs typeface="Times New Roman" panose="02020603050405020304" pitchFamily="18" charset="0"/>
              </a:rPr>
              <a:t>W_react_power</a:t>
            </a: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 = mean(</a:t>
            </a:r>
            <a:r>
              <a:rPr lang="en-CA" dirty="0" err="1">
                <a:solidFill>
                  <a:srgbClr val="0070C0"/>
                </a:solidFill>
                <a:latin typeface="Garamond" panose="02020404030301010803" pitchFamily="18" charset="0"/>
                <a:ea typeface="Calibri" panose="020F0502020204030204" pitchFamily="34" charset="0"/>
                <a:cs typeface="Times New Roman" panose="02020603050405020304" pitchFamily="18" charset="0"/>
              </a:rPr>
              <a:t>m_rpower</a:t>
            </a: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 na.rm = TRUE)), by = list(</a:t>
            </a:r>
            <a:r>
              <a:rPr lang="en-CA" dirty="0" err="1">
                <a:solidFill>
                  <a:srgbClr val="0070C0"/>
                </a:solidFill>
                <a:latin typeface="Garamond" panose="02020404030301010803" pitchFamily="18" charset="0"/>
                <a:ea typeface="Calibri" panose="020F0502020204030204" pitchFamily="34" charset="0"/>
                <a:cs typeface="Times New Roman" panose="02020603050405020304" pitchFamily="18" charset="0"/>
              </a:rPr>
              <a:t>yr</a:t>
            </a: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 </a:t>
            </a:r>
            <a:r>
              <a:rPr lang="en-CA" dirty="0" err="1">
                <a:solidFill>
                  <a:srgbClr val="0070C0"/>
                </a:solidFill>
                <a:latin typeface="Garamond" panose="02020404030301010803" pitchFamily="18" charset="0"/>
                <a:ea typeface="Calibri" panose="020F0502020204030204" pitchFamily="34" charset="0"/>
                <a:cs typeface="Times New Roman" panose="02020603050405020304" pitchFamily="18" charset="0"/>
              </a:rPr>
              <a:t>wkofyr</a:t>
            </a: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a:t>
            </a:r>
          </a:p>
          <a:p>
            <a:pPr algn="just">
              <a:spcAft>
                <a:spcPts val="0"/>
              </a:spcAft>
            </a:pPr>
            <a:r>
              <a:rPr lang="en-CA" dirty="0">
                <a:solidFill>
                  <a:srgbClr val="0070C0"/>
                </a:solidFill>
                <a:latin typeface="Garamond" panose="02020404030301010803" pitchFamily="18" charset="0"/>
                <a:ea typeface="Calibri" panose="020F0502020204030204" pitchFamily="34" charset="0"/>
                <a:cs typeface="Times New Roman" panose="02020603050405020304" pitchFamily="18" charset="0"/>
              </a:rPr>
              <a:t>#data set is grouped by year ,then week of year</a:t>
            </a:r>
          </a:p>
          <a:p>
            <a:pPr algn="just">
              <a:spcAft>
                <a:spcPts val="0"/>
              </a:spcAft>
            </a:pP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 aggregate data by DAY, target is active power for time series</a:t>
            </a:r>
          </a:p>
          <a:p>
            <a:pPr algn="just">
              <a:spcAft>
                <a:spcPts val="0"/>
              </a:spcAft>
            </a:pPr>
            <a:r>
              <a:rPr lang="en-CA"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hholdDAY</a:t>
            </a: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a:t>
            </a:r>
            <a:r>
              <a:rPr lang="en-CA"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as.data.frame</a:t>
            </a: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hholdTM</a:t>
            </a: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 j=list(</a:t>
            </a:r>
            <a:r>
              <a:rPr lang="en-CA"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D_active_power</a:t>
            </a: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 mean(</a:t>
            </a:r>
            <a:r>
              <a:rPr lang="en-CA"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m_apower</a:t>
            </a: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 na.rm = TRUE), </a:t>
            </a:r>
            <a:r>
              <a:rPr lang="en-CA"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D_react_power</a:t>
            </a: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mean(</a:t>
            </a:r>
            <a:r>
              <a:rPr lang="en-CA"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m_rpower</a:t>
            </a: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 na.rm = TRUE)), by = list(</a:t>
            </a:r>
            <a:r>
              <a:rPr lang="en-CA"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wdate</a:t>
            </a: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p>
          <a:p>
            <a:pPr algn="just">
              <a:spcAft>
                <a:spcPts val="0"/>
              </a:spcAft>
            </a:pPr>
            <a:r>
              <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rPr>
              <a:t>#data set is grouped by year ,then week of year by = c('Date'))] #data set is grouped by Days </a:t>
            </a:r>
            <a:r>
              <a:rPr lang="en-CA"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wdate</a:t>
            </a:r>
            <a:endPar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8428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08EE9-7B52-48C5-AADB-025BB8ED9D99}"/>
              </a:ext>
            </a:extLst>
          </p:cNvPr>
          <p:cNvPicPr>
            <a:picLocks noChangeAspect="1"/>
          </p:cNvPicPr>
          <p:nvPr/>
        </p:nvPicPr>
        <p:blipFill>
          <a:blip r:embed="rId2"/>
          <a:stretch>
            <a:fillRect/>
          </a:stretch>
        </p:blipFill>
        <p:spPr>
          <a:xfrm>
            <a:off x="963561" y="953686"/>
            <a:ext cx="8587364" cy="5299630"/>
          </a:xfrm>
          <a:prstGeom prst="rect">
            <a:avLst/>
          </a:prstGeom>
        </p:spPr>
      </p:pic>
      <p:sp>
        <p:nvSpPr>
          <p:cNvPr id="4" name="TextBox 3">
            <a:extLst>
              <a:ext uri="{FF2B5EF4-FFF2-40B4-BE49-F238E27FC236}">
                <a16:creationId xmlns:a16="http://schemas.microsoft.com/office/drawing/2014/main" id="{C758ECB6-77D0-445D-984F-CECF068949FC}"/>
              </a:ext>
            </a:extLst>
          </p:cNvPr>
          <p:cNvSpPr txBox="1"/>
          <p:nvPr/>
        </p:nvSpPr>
        <p:spPr>
          <a:xfrm>
            <a:off x="727588" y="769020"/>
            <a:ext cx="1726883" cy="369332"/>
          </a:xfrm>
          <a:prstGeom prst="rect">
            <a:avLst/>
          </a:prstGeom>
          <a:noFill/>
        </p:spPr>
        <p:txBody>
          <a:bodyPr wrap="none" rtlCol="0">
            <a:spAutoFit/>
          </a:bodyPr>
          <a:lstStyle/>
          <a:p>
            <a:r>
              <a:rPr lang="en-CA" dirty="0"/>
              <a:t>Outlier removed</a:t>
            </a:r>
          </a:p>
        </p:txBody>
      </p:sp>
      <p:sp>
        <p:nvSpPr>
          <p:cNvPr id="8" name="Title 1">
            <a:extLst>
              <a:ext uri="{FF2B5EF4-FFF2-40B4-BE49-F238E27FC236}">
                <a16:creationId xmlns:a16="http://schemas.microsoft.com/office/drawing/2014/main" id="{9EFAAB0D-223F-497D-84E1-ECECABAC518F}"/>
              </a:ext>
            </a:extLst>
          </p:cNvPr>
          <p:cNvSpPr txBox="1">
            <a:spLocks/>
          </p:cNvSpPr>
          <p:nvPr/>
        </p:nvSpPr>
        <p:spPr>
          <a:xfrm>
            <a:off x="395749" y="158647"/>
            <a:ext cx="10515600" cy="41162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solidFill>
                  <a:srgbClr val="7030A0"/>
                </a:solidFill>
              </a:rPr>
              <a:t>Preliminary Aggregation Results</a:t>
            </a:r>
          </a:p>
        </p:txBody>
      </p:sp>
    </p:spTree>
    <p:extLst>
      <p:ext uri="{BB962C8B-B14F-4D97-AF65-F5344CB8AC3E}">
        <p14:creationId xmlns:p14="http://schemas.microsoft.com/office/powerpoint/2010/main" val="500568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79CE-7D50-402C-A34C-0F642FB04D63}"/>
              </a:ext>
            </a:extLst>
          </p:cNvPr>
          <p:cNvSpPr>
            <a:spLocks noGrp="1"/>
          </p:cNvSpPr>
          <p:nvPr>
            <p:ph type="title"/>
          </p:nvPr>
        </p:nvSpPr>
        <p:spPr>
          <a:xfrm>
            <a:off x="749709" y="141594"/>
            <a:ext cx="10515600" cy="539443"/>
          </a:xfrm>
        </p:spPr>
        <p:txBody>
          <a:bodyPr>
            <a:normAutofit/>
          </a:bodyPr>
          <a:lstStyle/>
          <a:p>
            <a:r>
              <a:rPr lang="en-CA" sz="3200" b="1" dirty="0">
                <a:solidFill>
                  <a:srgbClr val="7030A0"/>
                </a:solidFill>
              </a:rPr>
              <a:t>Support Vector Models: Monthly</a:t>
            </a:r>
          </a:p>
        </p:txBody>
      </p:sp>
      <p:pic>
        <p:nvPicPr>
          <p:cNvPr id="4" name="Picture 3">
            <a:extLst>
              <a:ext uri="{FF2B5EF4-FFF2-40B4-BE49-F238E27FC236}">
                <a16:creationId xmlns:a16="http://schemas.microsoft.com/office/drawing/2014/main" id="{39677BE5-81DE-42B0-9CA2-E1FEB09CFA2F}"/>
              </a:ext>
            </a:extLst>
          </p:cNvPr>
          <p:cNvPicPr>
            <a:picLocks noChangeAspect="1"/>
          </p:cNvPicPr>
          <p:nvPr/>
        </p:nvPicPr>
        <p:blipFill>
          <a:blip r:embed="rId2"/>
          <a:stretch>
            <a:fillRect/>
          </a:stretch>
        </p:blipFill>
        <p:spPr>
          <a:xfrm>
            <a:off x="353962" y="681037"/>
            <a:ext cx="10736826" cy="5999162"/>
          </a:xfrm>
          <a:prstGeom prst="rect">
            <a:avLst/>
          </a:prstGeom>
        </p:spPr>
      </p:pic>
    </p:spTree>
    <p:extLst>
      <p:ext uri="{BB962C8B-B14F-4D97-AF65-F5344CB8AC3E}">
        <p14:creationId xmlns:p14="http://schemas.microsoft.com/office/powerpoint/2010/main" val="3155218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C08801-A44C-4415-B469-694509DF772F}"/>
              </a:ext>
            </a:extLst>
          </p:cNvPr>
          <p:cNvSpPr/>
          <p:nvPr/>
        </p:nvSpPr>
        <p:spPr>
          <a:xfrm>
            <a:off x="673510" y="751344"/>
            <a:ext cx="10844979" cy="5355312"/>
          </a:xfrm>
          <a:prstGeom prst="rect">
            <a:avLst/>
          </a:prstGeom>
        </p:spPr>
        <p:txBody>
          <a:bodyPr wrap="square">
            <a:spAutoFit/>
          </a:bodyPr>
          <a:lstStyle/>
          <a:p>
            <a:pPr algn="just">
              <a:spcAft>
                <a:spcPts val="0"/>
              </a:spcAft>
            </a:pPr>
            <a:r>
              <a:rPr lang="en-CA" b="1" dirty="0">
                <a:latin typeface="Calibri Light" panose="020F0302020204030204" pitchFamily="34" charset="0"/>
                <a:ea typeface="Times New Roman" panose="02020603050405020304" pitchFamily="18" charset="0"/>
                <a:cs typeface="Times New Roman" panose="02020603050405020304" pitchFamily="18" charset="0"/>
              </a:rPr>
              <a:t>5.3.1.1 Relevant Code First Prediction based on days of the year  (all followed this form)</a:t>
            </a:r>
            <a:endParaRPr lang="en-CA" b="1" i="1" dirty="0">
              <a:latin typeface="Calibri Light" panose="020F0302020204030204" pitchFamily="34" charset="0"/>
              <a:ea typeface="Times New Roman" panose="02020603050405020304" pitchFamily="18"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library(e1071)</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mgdata_dly_1$ndofyr &lt;- mgdata_dly_1$dyofyr - 182</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head(mgdata_dly_1)</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mgdatad1 &lt;- mgdata_dly_1[ , c(2, 9)]</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plot(mgdatad1$apower_dla ~ mgdatad1$ndofyr,  main="Scatterplot overlaid with SVM monthly model Yr2007 with Jan1 = -181")</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#Regression with SVM</a:t>
            </a:r>
            <a:endParaRPr lang="en-CA" b="1" dirty="0">
              <a:solidFill>
                <a:srgbClr val="00B05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mgdata1_svm = </a:t>
            </a:r>
            <a:r>
              <a:rPr lang="en-CA"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svm</a:t>
            </a:r>
            <a:r>
              <a:rPr lang="en-CA"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a:t>
            </a:r>
            <a:r>
              <a:rPr lang="en-CA"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apower_dla~ndofyr</a:t>
            </a:r>
            <a:r>
              <a:rPr lang="en-CA"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 mgdatad1)</a:t>
            </a:r>
            <a:endParaRPr lang="en-CA" b="1" dirty="0">
              <a:solidFill>
                <a:srgbClr val="00B05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#Predict using SVM regression</a:t>
            </a:r>
            <a:endParaRPr lang="en-CA" b="1" dirty="0">
              <a:solidFill>
                <a:srgbClr val="00B05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predYsvm_1 = predict(mgdata1_svm, mgdatad1)</a:t>
            </a:r>
            <a:endParaRPr lang="en-CA" b="1" dirty="0">
              <a:solidFill>
                <a:srgbClr val="00B05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predYsvm_1</a:t>
            </a:r>
            <a:endParaRPr lang="en-CA" b="1" dirty="0">
              <a:solidFill>
                <a:srgbClr val="00B05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#Overlay SVM Predictions on Scatter Plot</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points(mgdatad1$ndofyr, predYsvm_1, col = "red", </a:t>
            </a:r>
            <a:r>
              <a:rPr lang="en-CA" i="1" dirty="0" err="1">
                <a:latin typeface="Garamond" panose="02020404030301010803" pitchFamily="18" charset="0"/>
                <a:ea typeface="Calibri" panose="020F0502020204030204" pitchFamily="34" charset="0"/>
                <a:cs typeface="Times New Roman" panose="02020603050405020304" pitchFamily="18" charset="0"/>
              </a:rPr>
              <a:t>pch</a:t>
            </a:r>
            <a:r>
              <a:rPr lang="en-CA" i="1" dirty="0">
                <a:latin typeface="Garamond" panose="02020404030301010803" pitchFamily="18" charset="0"/>
                <a:ea typeface="Calibri" panose="020F0502020204030204" pitchFamily="34" charset="0"/>
                <a:cs typeface="Times New Roman" panose="02020603050405020304" pitchFamily="18" charset="0"/>
              </a:rPr>
              <a:t>=16 )</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##Calculate parameters of the SVR model</a:t>
            </a:r>
            <a:r>
              <a:rPr lang="en-CA" dirty="0">
                <a:latin typeface="Garamond" panose="02020404030301010803" pitchFamily="18" charset="0"/>
                <a:ea typeface="Calibri" panose="020F0502020204030204" pitchFamily="34" charset="0"/>
                <a:cs typeface="Times New Roman" panose="02020603050405020304" pitchFamily="18" charset="0"/>
              </a:rPr>
              <a:t> </a:t>
            </a:r>
            <a:r>
              <a:rPr lang="en-CA" i="1" dirty="0">
                <a:latin typeface="Garamond" panose="02020404030301010803" pitchFamily="18" charset="0"/>
                <a:ea typeface="Calibri" panose="020F0502020204030204" pitchFamily="34" charset="0"/>
                <a:cs typeface="Times New Roman" panose="02020603050405020304" pitchFamily="18" charset="0"/>
              </a:rPr>
              <a:t>#Find value of W</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W = t(mgdata1_svm$coefs) %*% mgdata1_svm$SV   # 0.4962209</a:t>
            </a:r>
            <a:r>
              <a:rPr lang="en-CA" dirty="0">
                <a:latin typeface="Garamond" panose="02020404030301010803" pitchFamily="18" charset="0"/>
                <a:ea typeface="Calibri" panose="020F0502020204030204" pitchFamily="34" charset="0"/>
                <a:cs typeface="Times New Roman" panose="02020603050405020304" pitchFamily="18" charset="0"/>
              </a:rPr>
              <a:t>     </a:t>
            </a:r>
            <a:r>
              <a:rPr lang="en-CA" i="1" dirty="0">
                <a:latin typeface="Garamond" panose="02020404030301010803" pitchFamily="18" charset="0"/>
                <a:ea typeface="Calibri" panose="020F0502020204030204" pitchFamily="34" charset="0"/>
                <a:cs typeface="Times New Roman" panose="02020603050405020304" pitchFamily="18" charset="0"/>
              </a:rPr>
              <a:t>#Find value of b</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b = mgdata1_svm$rho    # -0.4714167</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 RMSE for SVR Model</a:t>
            </a:r>
            <a:r>
              <a:rPr lang="en-CA" dirty="0">
                <a:latin typeface="Garamond" panose="02020404030301010803" pitchFamily="18" charset="0"/>
                <a:ea typeface="Calibri" panose="020F0502020204030204" pitchFamily="34" charset="0"/>
                <a:cs typeface="Times New Roman" panose="02020603050405020304" pitchFamily="18" charset="0"/>
              </a:rPr>
              <a:t>  </a:t>
            </a:r>
            <a:r>
              <a:rPr lang="en-CA" i="1" dirty="0">
                <a:latin typeface="Garamond" panose="02020404030301010803" pitchFamily="18" charset="0"/>
                <a:ea typeface="Calibri" panose="020F0502020204030204" pitchFamily="34" charset="0"/>
                <a:cs typeface="Times New Roman" panose="02020603050405020304" pitchFamily="18" charset="0"/>
              </a:rPr>
              <a:t>#Calculate RMSE </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latin typeface="Garamond" panose="02020404030301010803" pitchFamily="18" charset="0"/>
                <a:ea typeface="Calibri" panose="020F0502020204030204" pitchFamily="34" charset="0"/>
                <a:cs typeface="Times New Roman" panose="02020603050405020304" pitchFamily="18" charset="0"/>
              </a:rPr>
              <a:t>library(met)</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RMSEsvm</a:t>
            </a:r>
            <a:r>
              <a:rPr lang="en-CA"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a:t>
            </a:r>
            <a:r>
              <a:rPr lang="en-CA"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rmse</a:t>
            </a:r>
            <a:r>
              <a:rPr lang="en-CA"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(predYsvm_1,mgdatad1$apower_dla)   # 0.2844464</a:t>
            </a:r>
            <a:endParaRPr lang="en-CA" b="1" dirty="0">
              <a:solidFill>
                <a:srgbClr val="00B050"/>
              </a:solidFill>
              <a:latin typeface="Garamond" panose="020204040303010108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B14B1C4-EB1C-4A24-9E25-ACA07161F1FE}"/>
              </a:ext>
            </a:extLst>
          </p:cNvPr>
          <p:cNvSpPr txBox="1"/>
          <p:nvPr/>
        </p:nvSpPr>
        <p:spPr>
          <a:xfrm>
            <a:off x="157316" y="88491"/>
            <a:ext cx="4400115" cy="584775"/>
          </a:xfrm>
          <a:prstGeom prst="rect">
            <a:avLst/>
          </a:prstGeom>
          <a:noFill/>
        </p:spPr>
        <p:txBody>
          <a:bodyPr wrap="none" rtlCol="0">
            <a:spAutoFit/>
          </a:bodyPr>
          <a:lstStyle/>
          <a:p>
            <a:r>
              <a:rPr lang="en-CA" sz="3200" dirty="0">
                <a:solidFill>
                  <a:srgbClr val="7030A0"/>
                </a:solidFill>
              </a:rPr>
              <a:t>Support Vector Machines</a:t>
            </a:r>
          </a:p>
        </p:txBody>
      </p:sp>
    </p:spTree>
    <p:extLst>
      <p:ext uri="{BB962C8B-B14F-4D97-AF65-F5344CB8AC3E}">
        <p14:creationId xmlns:p14="http://schemas.microsoft.com/office/powerpoint/2010/main" val="186456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F061-1D20-496A-8249-200E0CF7A671}"/>
              </a:ext>
            </a:extLst>
          </p:cNvPr>
          <p:cNvSpPr>
            <a:spLocks noGrp="1"/>
          </p:cNvSpPr>
          <p:nvPr>
            <p:ph type="title"/>
          </p:nvPr>
        </p:nvSpPr>
        <p:spPr>
          <a:xfrm>
            <a:off x="90948" y="43272"/>
            <a:ext cx="10515600" cy="637765"/>
          </a:xfrm>
        </p:spPr>
        <p:txBody>
          <a:bodyPr>
            <a:normAutofit/>
          </a:bodyPr>
          <a:lstStyle/>
          <a:p>
            <a:r>
              <a:rPr lang="en-CA" sz="3200" b="1" dirty="0">
                <a:solidFill>
                  <a:srgbClr val="7030A0"/>
                </a:solidFill>
              </a:rPr>
              <a:t>Power Consumption </a:t>
            </a:r>
            <a:r>
              <a:rPr lang="en-CA" sz="3200" b="1" dirty="0" err="1">
                <a:solidFill>
                  <a:srgbClr val="7030A0"/>
                </a:solidFill>
              </a:rPr>
              <a:t>wrt</a:t>
            </a:r>
            <a:r>
              <a:rPr lang="en-CA" sz="3200" b="1" dirty="0">
                <a:solidFill>
                  <a:srgbClr val="7030A0"/>
                </a:solidFill>
              </a:rPr>
              <a:t> Variables (Including 365 days of Year)</a:t>
            </a:r>
          </a:p>
        </p:txBody>
      </p:sp>
      <p:pic>
        <p:nvPicPr>
          <p:cNvPr id="5" name="Picture 4">
            <a:extLst>
              <a:ext uri="{FF2B5EF4-FFF2-40B4-BE49-F238E27FC236}">
                <a16:creationId xmlns:a16="http://schemas.microsoft.com/office/drawing/2014/main" id="{31C7A3E0-E7B8-4B56-A2BC-4E3996C4573B}"/>
              </a:ext>
            </a:extLst>
          </p:cNvPr>
          <p:cNvPicPr>
            <a:picLocks noChangeAspect="1"/>
          </p:cNvPicPr>
          <p:nvPr/>
        </p:nvPicPr>
        <p:blipFill>
          <a:blip r:embed="rId2"/>
          <a:stretch>
            <a:fillRect/>
          </a:stretch>
        </p:blipFill>
        <p:spPr>
          <a:xfrm>
            <a:off x="6405894" y="583902"/>
            <a:ext cx="5297883" cy="3267739"/>
          </a:xfrm>
          <a:prstGeom prst="rect">
            <a:avLst/>
          </a:prstGeom>
        </p:spPr>
      </p:pic>
      <p:pic>
        <p:nvPicPr>
          <p:cNvPr id="7" name="Picture 6">
            <a:extLst>
              <a:ext uri="{FF2B5EF4-FFF2-40B4-BE49-F238E27FC236}">
                <a16:creationId xmlns:a16="http://schemas.microsoft.com/office/drawing/2014/main" id="{3A75727E-F1AB-4DDF-AB1D-0C4AB9F5EB7B}"/>
              </a:ext>
            </a:extLst>
          </p:cNvPr>
          <p:cNvPicPr/>
          <p:nvPr/>
        </p:nvPicPr>
        <p:blipFill>
          <a:blip r:embed="rId3"/>
          <a:stretch>
            <a:fillRect/>
          </a:stretch>
        </p:blipFill>
        <p:spPr>
          <a:xfrm>
            <a:off x="6587613" y="3590260"/>
            <a:ext cx="5116164" cy="2987397"/>
          </a:xfrm>
          <a:prstGeom prst="rect">
            <a:avLst/>
          </a:prstGeom>
        </p:spPr>
      </p:pic>
      <p:pic>
        <p:nvPicPr>
          <p:cNvPr id="9" name="Picture 8">
            <a:extLst>
              <a:ext uri="{FF2B5EF4-FFF2-40B4-BE49-F238E27FC236}">
                <a16:creationId xmlns:a16="http://schemas.microsoft.com/office/drawing/2014/main" id="{BD97EACF-641F-443D-BBD3-436A57A87EFC}"/>
              </a:ext>
            </a:extLst>
          </p:cNvPr>
          <p:cNvPicPr>
            <a:picLocks noChangeAspect="1"/>
          </p:cNvPicPr>
          <p:nvPr/>
        </p:nvPicPr>
        <p:blipFill>
          <a:blip r:embed="rId4"/>
          <a:stretch>
            <a:fillRect/>
          </a:stretch>
        </p:blipFill>
        <p:spPr>
          <a:xfrm>
            <a:off x="488223" y="501779"/>
            <a:ext cx="5297883" cy="3267739"/>
          </a:xfrm>
          <a:prstGeom prst="rect">
            <a:avLst/>
          </a:prstGeom>
        </p:spPr>
      </p:pic>
      <p:pic>
        <p:nvPicPr>
          <p:cNvPr id="10" name="Picture 9">
            <a:extLst>
              <a:ext uri="{FF2B5EF4-FFF2-40B4-BE49-F238E27FC236}">
                <a16:creationId xmlns:a16="http://schemas.microsoft.com/office/drawing/2014/main" id="{E3EA4596-FD4E-420B-9949-FFB873166EE5}"/>
              </a:ext>
            </a:extLst>
          </p:cNvPr>
          <p:cNvPicPr>
            <a:picLocks noChangeAspect="1"/>
          </p:cNvPicPr>
          <p:nvPr/>
        </p:nvPicPr>
        <p:blipFill>
          <a:blip r:embed="rId5"/>
          <a:stretch>
            <a:fillRect/>
          </a:stretch>
        </p:blipFill>
        <p:spPr>
          <a:xfrm>
            <a:off x="488222" y="3309918"/>
            <a:ext cx="5297883" cy="3267739"/>
          </a:xfrm>
          <a:prstGeom prst="rect">
            <a:avLst/>
          </a:prstGeom>
        </p:spPr>
      </p:pic>
      <p:sp>
        <p:nvSpPr>
          <p:cNvPr id="11" name="TextBox 10">
            <a:extLst>
              <a:ext uri="{FF2B5EF4-FFF2-40B4-BE49-F238E27FC236}">
                <a16:creationId xmlns:a16="http://schemas.microsoft.com/office/drawing/2014/main" id="{6605EE2C-9A8C-49BC-9DCB-04B7C2748771}"/>
              </a:ext>
            </a:extLst>
          </p:cNvPr>
          <p:cNvSpPr txBox="1"/>
          <p:nvPr/>
        </p:nvSpPr>
        <p:spPr>
          <a:xfrm>
            <a:off x="0" y="2711333"/>
            <a:ext cx="2838469" cy="369332"/>
          </a:xfrm>
          <a:prstGeom prst="rect">
            <a:avLst/>
          </a:prstGeom>
          <a:noFill/>
        </p:spPr>
        <p:txBody>
          <a:bodyPr wrap="none" rtlCol="0">
            <a:spAutoFit/>
          </a:bodyPr>
          <a:lstStyle/>
          <a:p>
            <a:r>
              <a:rPr lang="en-CA" u="sng" dirty="0">
                <a:solidFill>
                  <a:srgbClr val="FF0000"/>
                </a:solidFill>
              </a:rPr>
              <a:t>gamma of 3 and cost of 300 </a:t>
            </a:r>
          </a:p>
        </p:txBody>
      </p:sp>
      <p:sp>
        <p:nvSpPr>
          <p:cNvPr id="12" name="TextBox 11">
            <a:extLst>
              <a:ext uri="{FF2B5EF4-FFF2-40B4-BE49-F238E27FC236}">
                <a16:creationId xmlns:a16="http://schemas.microsoft.com/office/drawing/2014/main" id="{D5AE1A6B-9543-4012-A4B0-705591F5C291}"/>
              </a:ext>
            </a:extLst>
          </p:cNvPr>
          <p:cNvSpPr txBox="1"/>
          <p:nvPr/>
        </p:nvSpPr>
        <p:spPr>
          <a:xfrm>
            <a:off x="0" y="6029067"/>
            <a:ext cx="2838469" cy="369332"/>
          </a:xfrm>
          <a:prstGeom prst="rect">
            <a:avLst/>
          </a:prstGeom>
          <a:noFill/>
        </p:spPr>
        <p:txBody>
          <a:bodyPr wrap="none" rtlCol="0">
            <a:spAutoFit/>
          </a:bodyPr>
          <a:lstStyle/>
          <a:p>
            <a:r>
              <a:rPr lang="en-CA" u="sng" dirty="0">
                <a:solidFill>
                  <a:srgbClr val="FF0000"/>
                </a:solidFill>
              </a:rPr>
              <a:t>gamma of 2 and cost of 200 </a:t>
            </a:r>
          </a:p>
        </p:txBody>
      </p:sp>
      <p:sp>
        <p:nvSpPr>
          <p:cNvPr id="13" name="TextBox 12">
            <a:extLst>
              <a:ext uri="{FF2B5EF4-FFF2-40B4-BE49-F238E27FC236}">
                <a16:creationId xmlns:a16="http://schemas.microsoft.com/office/drawing/2014/main" id="{90EDCECA-8405-4CA0-8E98-C21DEC5445BD}"/>
              </a:ext>
            </a:extLst>
          </p:cNvPr>
          <p:cNvSpPr txBox="1"/>
          <p:nvPr/>
        </p:nvSpPr>
        <p:spPr>
          <a:xfrm>
            <a:off x="2989006" y="1050369"/>
            <a:ext cx="617477" cy="646331"/>
          </a:xfrm>
          <a:prstGeom prst="rect">
            <a:avLst/>
          </a:prstGeom>
          <a:noFill/>
        </p:spPr>
        <p:txBody>
          <a:bodyPr wrap="none" rtlCol="0">
            <a:spAutoFit/>
          </a:bodyPr>
          <a:lstStyle/>
          <a:p>
            <a:r>
              <a:rPr lang="en-CA" dirty="0">
                <a:solidFill>
                  <a:srgbClr val="00B050"/>
                </a:solidFill>
              </a:rPr>
              <a:t>June</a:t>
            </a:r>
          </a:p>
          <a:p>
            <a:r>
              <a:rPr lang="en-CA" dirty="0">
                <a:solidFill>
                  <a:srgbClr val="00B050"/>
                </a:solidFill>
              </a:rPr>
              <a:t>30</a:t>
            </a:r>
          </a:p>
        </p:txBody>
      </p:sp>
      <p:cxnSp>
        <p:nvCxnSpPr>
          <p:cNvPr id="15" name="Straight Arrow Connector 14">
            <a:extLst>
              <a:ext uri="{FF2B5EF4-FFF2-40B4-BE49-F238E27FC236}">
                <a16:creationId xmlns:a16="http://schemas.microsoft.com/office/drawing/2014/main" id="{F12D151A-4969-459D-9E36-A0A02330D80B}"/>
              </a:ext>
            </a:extLst>
          </p:cNvPr>
          <p:cNvCxnSpPr/>
          <p:nvPr/>
        </p:nvCxnSpPr>
        <p:spPr>
          <a:xfrm>
            <a:off x="3254477" y="1812483"/>
            <a:ext cx="0" cy="40528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06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8248-DD6F-43B3-8545-BAE262965F84}"/>
              </a:ext>
            </a:extLst>
          </p:cNvPr>
          <p:cNvSpPr>
            <a:spLocks noGrp="1"/>
          </p:cNvSpPr>
          <p:nvPr>
            <p:ph type="title"/>
          </p:nvPr>
        </p:nvSpPr>
        <p:spPr/>
        <p:txBody>
          <a:bodyPr/>
          <a:lstStyle/>
          <a:p>
            <a:r>
              <a:rPr lang="en-CA" dirty="0"/>
              <a:t>Outline of Presentation</a:t>
            </a:r>
          </a:p>
        </p:txBody>
      </p:sp>
      <p:sp>
        <p:nvSpPr>
          <p:cNvPr id="3" name="Content Placeholder 2">
            <a:extLst>
              <a:ext uri="{FF2B5EF4-FFF2-40B4-BE49-F238E27FC236}">
                <a16:creationId xmlns:a16="http://schemas.microsoft.com/office/drawing/2014/main" id="{E4C626F7-3072-4B91-B152-7867918319A7}"/>
              </a:ext>
            </a:extLst>
          </p:cNvPr>
          <p:cNvSpPr>
            <a:spLocks noGrp="1"/>
          </p:cNvSpPr>
          <p:nvPr>
            <p:ph idx="1"/>
          </p:nvPr>
        </p:nvSpPr>
        <p:spPr/>
        <p:txBody>
          <a:bodyPr>
            <a:normAutofit lnSpcReduction="10000"/>
          </a:bodyPr>
          <a:lstStyle/>
          <a:p>
            <a:r>
              <a:rPr lang="en-CA" dirty="0"/>
              <a:t>Introduction / Rationale for Predicting Electricity Consumption</a:t>
            </a:r>
          </a:p>
          <a:p>
            <a:r>
              <a:rPr lang="en-CA" dirty="0"/>
              <a:t>Current Approaches, Challenges, Opportunities, Hypotheses</a:t>
            </a:r>
          </a:p>
          <a:p>
            <a:r>
              <a:rPr lang="en-CA" dirty="0"/>
              <a:t>Datasets: Consumption Data / Weather Data</a:t>
            </a:r>
          </a:p>
          <a:p>
            <a:r>
              <a:rPr lang="en-CA" dirty="0"/>
              <a:t>Preprocessing, Summaries, Aggregation, Merge</a:t>
            </a:r>
          </a:p>
          <a:p>
            <a:r>
              <a:rPr lang="en-CA" dirty="0"/>
              <a:t>Overview of Model &amp; Prediction Tools</a:t>
            </a:r>
          </a:p>
          <a:p>
            <a:r>
              <a:rPr lang="en-CA" dirty="0"/>
              <a:t>Monthly Prediction</a:t>
            </a:r>
          </a:p>
          <a:p>
            <a:r>
              <a:rPr lang="en-CA" dirty="0"/>
              <a:t>Daily Prediction</a:t>
            </a:r>
          </a:p>
          <a:p>
            <a:r>
              <a:rPr lang="en-CA" dirty="0"/>
              <a:t>Hourly Prediction</a:t>
            </a:r>
          </a:p>
          <a:p>
            <a:r>
              <a:rPr lang="en-CA" dirty="0"/>
              <a:t>Summary and Conclusion</a:t>
            </a:r>
          </a:p>
          <a:p>
            <a:endParaRPr lang="en-CA" dirty="0"/>
          </a:p>
        </p:txBody>
      </p:sp>
    </p:spTree>
    <p:extLst>
      <p:ext uri="{BB962C8B-B14F-4D97-AF65-F5344CB8AC3E}">
        <p14:creationId xmlns:p14="http://schemas.microsoft.com/office/powerpoint/2010/main" val="1443140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F061-1D20-496A-8249-200E0CF7A671}"/>
              </a:ext>
            </a:extLst>
          </p:cNvPr>
          <p:cNvSpPr>
            <a:spLocks noGrp="1"/>
          </p:cNvSpPr>
          <p:nvPr>
            <p:ph type="title"/>
          </p:nvPr>
        </p:nvSpPr>
        <p:spPr>
          <a:xfrm>
            <a:off x="90948" y="43272"/>
            <a:ext cx="10515600" cy="637765"/>
          </a:xfrm>
        </p:spPr>
        <p:txBody>
          <a:bodyPr>
            <a:normAutofit/>
          </a:bodyPr>
          <a:lstStyle/>
          <a:p>
            <a:r>
              <a:rPr lang="en-CA" sz="3200" b="1" dirty="0">
                <a:solidFill>
                  <a:srgbClr val="7030A0"/>
                </a:solidFill>
              </a:rPr>
              <a:t>Total Power Consumption vs External variables</a:t>
            </a:r>
          </a:p>
        </p:txBody>
      </p:sp>
      <p:pic>
        <p:nvPicPr>
          <p:cNvPr id="3" name="Picture 2">
            <a:extLst>
              <a:ext uri="{FF2B5EF4-FFF2-40B4-BE49-F238E27FC236}">
                <a16:creationId xmlns:a16="http://schemas.microsoft.com/office/drawing/2014/main" id="{74F86BDB-4DE3-4066-A22F-DB300456EFE2}"/>
              </a:ext>
            </a:extLst>
          </p:cNvPr>
          <p:cNvPicPr>
            <a:picLocks noChangeAspect="1"/>
          </p:cNvPicPr>
          <p:nvPr/>
        </p:nvPicPr>
        <p:blipFill>
          <a:blip r:embed="rId2"/>
          <a:stretch>
            <a:fillRect/>
          </a:stretch>
        </p:blipFill>
        <p:spPr>
          <a:xfrm>
            <a:off x="366959" y="676054"/>
            <a:ext cx="4834547" cy="2877561"/>
          </a:xfrm>
          <a:prstGeom prst="rect">
            <a:avLst/>
          </a:prstGeom>
        </p:spPr>
      </p:pic>
      <p:pic>
        <p:nvPicPr>
          <p:cNvPr id="8" name="Picture 7">
            <a:extLst>
              <a:ext uri="{FF2B5EF4-FFF2-40B4-BE49-F238E27FC236}">
                <a16:creationId xmlns:a16="http://schemas.microsoft.com/office/drawing/2014/main" id="{130C1AB8-6E18-4CC6-A77E-0AF8B198B5C4}"/>
              </a:ext>
            </a:extLst>
          </p:cNvPr>
          <p:cNvPicPr>
            <a:picLocks noChangeAspect="1"/>
          </p:cNvPicPr>
          <p:nvPr/>
        </p:nvPicPr>
        <p:blipFill>
          <a:blip r:embed="rId3"/>
          <a:stretch>
            <a:fillRect/>
          </a:stretch>
        </p:blipFill>
        <p:spPr>
          <a:xfrm>
            <a:off x="394752" y="3638748"/>
            <a:ext cx="4688230" cy="2889754"/>
          </a:xfrm>
          <a:prstGeom prst="rect">
            <a:avLst/>
          </a:prstGeom>
        </p:spPr>
      </p:pic>
      <p:pic>
        <p:nvPicPr>
          <p:cNvPr id="9" name="Picture 8">
            <a:extLst>
              <a:ext uri="{FF2B5EF4-FFF2-40B4-BE49-F238E27FC236}">
                <a16:creationId xmlns:a16="http://schemas.microsoft.com/office/drawing/2014/main" id="{8CCA2905-61A8-403B-BBA7-79C8D40394BF}"/>
              </a:ext>
            </a:extLst>
          </p:cNvPr>
          <p:cNvPicPr>
            <a:picLocks noChangeAspect="1"/>
          </p:cNvPicPr>
          <p:nvPr/>
        </p:nvPicPr>
        <p:blipFill>
          <a:blip r:embed="rId4"/>
          <a:stretch>
            <a:fillRect/>
          </a:stretch>
        </p:blipFill>
        <p:spPr>
          <a:xfrm>
            <a:off x="6096000" y="559623"/>
            <a:ext cx="5297883" cy="3267739"/>
          </a:xfrm>
          <a:prstGeom prst="rect">
            <a:avLst/>
          </a:prstGeom>
        </p:spPr>
      </p:pic>
      <p:pic>
        <p:nvPicPr>
          <p:cNvPr id="10" name="Picture 9">
            <a:extLst>
              <a:ext uri="{FF2B5EF4-FFF2-40B4-BE49-F238E27FC236}">
                <a16:creationId xmlns:a16="http://schemas.microsoft.com/office/drawing/2014/main" id="{446E6B0A-B3D2-4D59-B351-CD07AF394F79}"/>
              </a:ext>
            </a:extLst>
          </p:cNvPr>
          <p:cNvPicPr>
            <a:picLocks noChangeAspect="1"/>
          </p:cNvPicPr>
          <p:nvPr/>
        </p:nvPicPr>
        <p:blipFill>
          <a:blip r:embed="rId5"/>
          <a:stretch>
            <a:fillRect/>
          </a:stretch>
        </p:blipFill>
        <p:spPr>
          <a:xfrm>
            <a:off x="6214524" y="3449755"/>
            <a:ext cx="5297883" cy="3267739"/>
          </a:xfrm>
          <a:prstGeom prst="rect">
            <a:avLst/>
          </a:prstGeom>
        </p:spPr>
      </p:pic>
      <p:sp>
        <p:nvSpPr>
          <p:cNvPr id="11" name="TextBox 10">
            <a:extLst>
              <a:ext uri="{FF2B5EF4-FFF2-40B4-BE49-F238E27FC236}">
                <a16:creationId xmlns:a16="http://schemas.microsoft.com/office/drawing/2014/main" id="{98AC1E0F-D5BC-4A59-BF79-7E0696FA5C3C}"/>
              </a:ext>
            </a:extLst>
          </p:cNvPr>
          <p:cNvSpPr txBox="1"/>
          <p:nvPr/>
        </p:nvSpPr>
        <p:spPr>
          <a:xfrm>
            <a:off x="376792" y="3184283"/>
            <a:ext cx="1406924" cy="369332"/>
          </a:xfrm>
          <a:prstGeom prst="rect">
            <a:avLst/>
          </a:prstGeom>
          <a:noFill/>
        </p:spPr>
        <p:txBody>
          <a:bodyPr wrap="none" rtlCol="0">
            <a:spAutoFit/>
          </a:bodyPr>
          <a:lstStyle/>
          <a:p>
            <a:r>
              <a:rPr lang="en-CA" b="1" dirty="0">
                <a:solidFill>
                  <a:srgbClr val="00B050"/>
                </a:solidFill>
              </a:rPr>
              <a:t>Temperature</a:t>
            </a:r>
          </a:p>
        </p:txBody>
      </p:sp>
      <p:sp>
        <p:nvSpPr>
          <p:cNvPr id="12" name="TextBox 11">
            <a:extLst>
              <a:ext uri="{FF2B5EF4-FFF2-40B4-BE49-F238E27FC236}">
                <a16:creationId xmlns:a16="http://schemas.microsoft.com/office/drawing/2014/main" id="{F9F10522-BC5D-4496-86E4-69651A3B8D00}"/>
              </a:ext>
            </a:extLst>
          </p:cNvPr>
          <p:cNvSpPr txBox="1"/>
          <p:nvPr/>
        </p:nvSpPr>
        <p:spPr>
          <a:xfrm>
            <a:off x="366959" y="6244303"/>
            <a:ext cx="1066318" cy="369332"/>
          </a:xfrm>
          <a:prstGeom prst="rect">
            <a:avLst/>
          </a:prstGeom>
          <a:noFill/>
        </p:spPr>
        <p:txBody>
          <a:bodyPr wrap="none" rtlCol="0">
            <a:spAutoFit/>
          </a:bodyPr>
          <a:lstStyle/>
          <a:p>
            <a:r>
              <a:rPr lang="en-CA" b="1" dirty="0">
                <a:solidFill>
                  <a:srgbClr val="00B050"/>
                </a:solidFill>
              </a:rPr>
              <a:t>Humidity</a:t>
            </a:r>
          </a:p>
        </p:txBody>
      </p:sp>
      <p:sp>
        <p:nvSpPr>
          <p:cNvPr id="13" name="TextBox 12">
            <a:extLst>
              <a:ext uri="{FF2B5EF4-FFF2-40B4-BE49-F238E27FC236}">
                <a16:creationId xmlns:a16="http://schemas.microsoft.com/office/drawing/2014/main" id="{9C7515E0-D487-482A-A1A0-F5995945BA7E}"/>
              </a:ext>
            </a:extLst>
          </p:cNvPr>
          <p:cNvSpPr txBox="1"/>
          <p:nvPr/>
        </p:nvSpPr>
        <p:spPr>
          <a:xfrm>
            <a:off x="6389217" y="6298377"/>
            <a:ext cx="634982" cy="369332"/>
          </a:xfrm>
          <a:prstGeom prst="rect">
            <a:avLst/>
          </a:prstGeom>
          <a:noFill/>
        </p:spPr>
        <p:txBody>
          <a:bodyPr wrap="none" rtlCol="0">
            <a:spAutoFit/>
          </a:bodyPr>
          <a:lstStyle/>
          <a:p>
            <a:r>
              <a:rPr lang="en-CA" b="1" dirty="0">
                <a:solidFill>
                  <a:srgbClr val="00B050"/>
                </a:solidFill>
              </a:rPr>
              <a:t>Date</a:t>
            </a:r>
          </a:p>
        </p:txBody>
      </p:sp>
      <p:sp>
        <p:nvSpPr>
          <p:cNvPr id="14" name="TextBox 13">
            <a:extLst>
              <a:ext uri="{FF2B5EF4-FFF2-40B4-BE49-F238E27FC236}">
                <a16:creationId xmlns:a16="http://schemas.microsoft.com/office/drawing/2014/main" id="{FC309087-CFC3-4E0E-8905-04C070821302}"/>
              </a:ext>
            </a:extLst>
          </p:cNvPr>
          <p:cNvSpPr txBox="1"/>
          <p:nvPr/>
        </p:nvSpPr>
        <p:spPr>
          <a:xfrm>
            <a:off x="6015557" y="3093338"/>
            <a:ext cx="834972" cy="369332"/>
          </a:xfrm>
          <a:prstGeom prst="rect">
            <a:avLst/>
          </a:prstGeom>
          <a:noFill/>
        </p:spPr>
        <p:txBody>
          <a:bodyPr wrap="none" rtlCol="0">
            <a:spAutoFit/>
          </a:bodyPr>
          <a:lstStyle/>
          <a:p>
            <a:r>
              <a:rPr lang="en-CA" b="1" dirty="0">
                <a:solidFill>
                  <a:srgbClr val="00B050"/>
                </a:solidFill>
              </a:rPr>
              <a:t>Month</a:t>
            </a:r>
          </a:p>
        </p:txBody>
      </p:sp>
    </p:spTree>
    <p:extLst>
      <p:ext uri="{BB962C8B-B14F-4D97-AF65-F5344CB8AC3E}">
        <p14:creationId xmlns:p14="http://schemas.microsoft.com/office/powerpoint/2010/main" val="2859765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A77AA8-941F-44C5-A772-1973065C80F1}"/>
              </a:ext>
            </a:extLst>
          </p:cNvPr>
          <p:cNvPicPr>
            <a:picLocks noChangeAspect="1"/>
          </p:cNvPicPr>
          <p:nvPr/>
        </p:nvPicPr>
        <p:blipFill>
          <a:blip r:embed="rId2"/>
          <a:stretch>
            <a:fillRect/>
          </a:stretch>
        </p:blipFill>
        <p:spPr>
          <a:xfrm>
            <a:off x="78658" y="44244"/>
            <a:ext cx="11492818" cy="6464711"/>
          </a:xfrm>
          <a:prstGeom prst="rect">
            <a:avLst/>
          </a:prstGeom>
        </p:spPr>
      </p:pic>
    </p:spTree>
    <p:extLst>
      <p:ext uri="{BB962C8B-B14F-4D97-AF65-F5344CB8AC3E}">
        <p14:creationId xmlns:p14="http://schemas.microsoft.com/office/powerpoint/2010/main" val="2595734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4935-0972-4305-85E5-84B0D6BA3198}"/>
              </a:ext>
            </a:extLst>
          </p:cNvPr>
          <p:cNvSpPr>
            <a:spLocks noGrp="1"/>
          </p:cNvSpPr>
          <p:nvPr>
            <p:ph type="title"/>
          </p:nvPr>
        </p:nvSpPr>
        <p:spPr>
          <a:xfrm>
            <a:off x="395748" y="79990"/>
            <a:ext cx="10515600" cy="608269"/>
          </a:xfrm>
        </p:spPr>
        <p:txBody>
          <a:bodyPr>
            <a:normAutofit/>
          </a:bodyPr>
          <a:lstStyle/>
          <a:p>
            <a:r>
              <a:rPr lang="en-CA" sz="3200" b="1" dirty="0"/>
              <a:t>Artificial Neural Network Models</a:t>
            </a:r>
          </a:p>
        </p:txBody>
      </p:sp>
      <p:sp>
        <p:nvSpPr>
          <p:cNvPr id="3" name="Rectangle 2">
            <a:extLst>
              <a:ext uri="{FF2B5EF4-FFF2-40B4-BE49-F238E27FC236}">
                <a16:creationId xmlns:a16="http://schemas.microsoft.com/office/drawing/2014/main" id="{476A96CA-4D73-406F-9B47-F4FE179A7BC4}"/>
              </a:ext>
            </a:extLst>
          </p:cNvPr>
          <p:cNvSpPr/>
          <p:nvPr/>
        </p:nvSpPr>
        <p:spPr>
          <a:xfrm>
            <a:off x="297426" y="1151472"/>
            <a:ext cx="11253021" cy="4770537"/>
          </a:xfrm>
          <a:prstGeom prst="rect">
            <a:avLst/>
          </a:prstGeom>
        </p:spPr>
        <p:txBody>
          <a:bodyPr wrap="square">
            <a:spAutoFit/>
          </a:bodyPr>
          <a:lstStyle/>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startD</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lubridate</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ymd_hms</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("2006-12-16  00:59:00",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tz</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"Europe/Paris")</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mgdata_dly$tnofdays</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as.duration</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startD</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mgdata_dly$Date</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ddays</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((1))</a:t>
            </a:r>
            <a:r>
              <a:rPr lang="en-CA" sz="1600" dirty="0">
                <a:latin typeface="Garamond" panose="02020404030301010803" pitchFamily="18" charset="0"/>
                <a:ea typeface="Calibri" panose="020F0502020204030204" pitchFamily="34" charset="0"/>
                <a:cs typeface="Times New Roman" panose="02020603050405020304" pitchFamily="18" charset="0"/>
              </a:rPr>
              <a:t>            </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scale data for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nls</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mgdata_dly</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c(2:7)]</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max = apply(</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2 , max)</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min = apply(</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2 , min)</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scaled =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as.data.frame</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(scale(</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center = min, scale = max - min))</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scaled$tnofdays</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mgdata_dly$tnofdays</a:t>
            </a:r>
            <a:r>
              <a:rPr lang="en-CA" sz="1600" dirty="0">
                <a:latin typeface="Garamond" panose="02020404030301010803" pitchFamily="18" charset="0"/>
                <a:ea typeface="Calibri" panose="020F0502020204030204" pitchFamily="34" charset="0"/>
                <a:cs typeface="Times New Roman" panose="02020603050405020304" pitchFamily="18" charset="0"/>
              </a:rPr>
              <a:t>                                                             </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Random sampling</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samplesize</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0.65 *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nrow</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set.seed</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(500)</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index = sample(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seq_len</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nrow</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 size =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samplesize</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a:t>
            </a:r>
            <a:r>
              <a:rPr lang="en-CA" sz="1600" dirty="0">
                <a:latin typeface="Garamond" panose="02020404030301010803" pitchFamily="18" charset="0"/>
                <a:ea typeface="Calibri" panose="020F0502020204030204" pitchFamily="34" charset="0"/>
                <a:cs typeface="Times New Roman" panose="02020603050405020304" pitchFamily="18" charset="0"/>
              </a:rPr>
              <a:t>                     </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Create training and test set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mgdata_dsctrain</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index, ]</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mgdata_dsctest</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mgdata_dsc</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-index, ]</a:t>
            </a:r>
            <a:r>
              <a:rPr lang="en-CA" sz="1600" dirty="0">
                <a:latin typeface="Garamond" panose="02020404030301010803" pitchFamily="18" charset="0"/>
                <a:ea typeface="Calibri" panose="020F0502020204030204" pitchFamily="34" charset="0"/>
                <a:cs typeface="Times New Roman" panose="02020603050405020304" pitchFamily="18" charset="0"/>
              </a:rPr>
              <a:t>                                                            </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Fit neural network </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install.packages</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neuralnet</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library(</a:t>
            </a:r>
            <a:r>
              <a:rPr lang="en-CA" sz="1600"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neuralnet</a:t>
            </a:r>
            <a:r>
              <a:rPr lang="en-CA" sz="1600"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a:t>
            </a:r>
            <a:r>
              <a:rPr lang="en-CA" sz="1600" dirty="0">
                <a:solidFill>
                  <a:srgbClr val="FF0000"/>
                </a:solidFill>
                <a:latin typeface="Garamond" panose="02020404030301010803" pitchFamily="18" charset="0"/>
                <a:ea typeface="Calibri" panose="020F0502020204030204" pitchFamily="34" charset="0"/>
                <a:cs typeface="Times New Roman" panose="02020603050405020304" pitchFamily="18" charset="0"/>
              </a:rPr>
              <a:t>                                                                                         </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creating training and test set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ptrainNN</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scaled[index , ]</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ptestNN</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scaled[-index , ]</a:t>
            </a:r>
            <a:r>
              <a:rPr lang="en-CA" sz="1600" dirty="0">
                <a:latin typeface="Garamond" panose="02020404030301010803" pitchFamily="18" charset="0"/>
                <a:ea typeface="Calibri" panose="020F0502020204030204" pitchFamily="34" charset="0"/>
                <a:cs typeface="Times New Roman" panose="02020603050405020304" pitchFamily="18" charset="0"/>
              </a:rPr>
              <a:t>                                                                          </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fit neural network</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set.seed</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(200)</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NN = </a:t>
            </a:r>
            <a:r>
              <a:rPr lang="en-CA" sz="1600"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neuralnet</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a:t>
            </a:r>
            <a:r>
              <a:rPr lang="en-CA" sz="1600"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powerkwh_dla</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 ~ </a:t>
            </a:r>
            <a:r>
              <a:rPr lang="en-CA" sz="1600"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Temp_dla</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 + </a:t>
            </a:r>
            <a:r>
              <a:rPr lang="en-CA" sz="1600"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Humd_dla</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 + </a:t>
            </a:r>
            <a:r>
              <a:rPr lang="en-CA" sz="1600"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Pressure_dla</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 + </a:t>
            </a:r>
            <a:r>
              <a:rPr lang="en-CA" sz="1600"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WndSpd_dla</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 + sin((pi*</a:t>
            </a:r>
            <a:r>
              <a:rPr lang="en-CA" sz="1600"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tnofdays</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/366)), </a:t>
            </a:r>
            <a:r>
              <a:rPr lang="en-CA" sz="1600"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ptrainNN</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 hidden = 3 , </a:t>
            </a:r>
            <a:r>
              <a:rPr lang="en-CA" sz="1600" b="1" i="1" dirty="0" err="1">
                <a:solidFill>
                  <a:srgbClr val="00B050"/>
                </a:solidFill>
                <a:latin typeface="Garamond" panose="02020404030301010803" pitchFamily="18" charset="0"/>
                <a:ea typeface="Calibri" panose="020F0502020204030204" pitchFamily="34" charset="0"/>
                <a:cs typeface="Times New Roman" panose="02020603050405020304" pitchFamily="18" charset="0"/>
              </a:rPr>
              <a:t>linear.output</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 = FALSE )</a:t>
            </a:r>
            <a:r>
              <a:rPr lang="en-CA" sz="1600" b="1" dirty="0">
                <a:solidFill>
                  <a:srgbClr val="00B050"/>
                </a:solidFill>
                <a:latin typeface="Garamond" panose="02020404030301010803" pitchFamily="18" charset="0"/>
                <a:ea typeface="Calibri" panose="020F0502020204030204" pitchFamily="34" charset="0"/>
                <a:cs typeface="Times New Roman" panose="02020603050405020304" pitchFamily="18" charset="0"/>
              </a:rPr>
              <a:t> </a:t>
            </a:r>
            <a:r>
              <a:rPr lang="en-CA" sz="1600" b="1" i="1" dirty="0">
                <a:solidFill>
                  <a:srgbClr val="00B050"/>
                </a:solidFill>
                <a:latin typeface="Garamond" panose="02020404030301010803" pitchFamily="18" charset="0"/>
                <a:ea typeface="Calibri" panose="020F0502020204030204" pitchFamily="34" charset="0"/>
                <a:cs typeface="Times New Roman" panose="02020603050405020304" pitchFamily="18" charset="0"/>
              </a:rPr>
              <a:t>plot(NN)</a:t>
            </a:r>
            <a:endParaRPr lang="en-CA" sz="1600" b="1" dirty="0">
              <a:solidFill>
                <a:srgbClr val="00B050"/>
              </a:solidFill>
              <a:latin typeface="Garamond" panose="020204040303010108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646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27B5C-5B9C-4DCF-AD18-8A4F86524835}"/>
              </a:ext>
            </a:extLst>
          </p:cNvPr>
          <p:cNvPicPr>
            <a:picLocks noChangeAspect="1"/>
          </p:cNvPicPr>
          <p:nvPr/>
        </p:nvPicPr>
        <p:blipFill>
          <a:blip r:embed="rId2"/>
          <a:stretch>
            <a:fillRect/>
          </a:stretch>
        </p:blipFill>
        <p:spPr>
          <a:xfrm>
            <a:off x="458053" y="359622"/>
            <a:ext cx="4182774" cy="2908118"/>
          </a:xfrm>
          <a:prstGeom prst="rect">
            <a:avLst/>
          </a:prstGeom>
        </p:spPr>
      </p:pic>
      <p:pic>
        <p:nvPicPr>
          <p:cNvPr id="4" name="Picture 3">
            <a:extLst>
              <a:ext uri="{FF2B5EF4-FFF2-40B4-BE49-F238E27FC236}">
                <a16:creationId xmlns:a16="http://schemas.microsoft.com/office/drawing/2014/main" id="{84760CBF-8C89-48A7-9698-C29455BBC2E2}"/>
              </a:ext>
            </a:extLst>
          </p:cNvPr>
          <p:cNvPicPr>
            <a:picLocks noChangeAspect="1"/>
          </p:cNvPicPr>
          <p:nvPr/>
        </p:nvPicPr>
        <p:blipFill>
          <a:blip r:embed="rId3"/>
          <a:stretch>
            <a:fillRect/>
          </a:stretch>
        </p:blipFill>
        <p:spPr>
          <a:xfrm>
            <a:off x="532645" y="4277032"/>
            <a:ext cx="4471975" cy="2339333"/>
          </a:xfrm>
          <a:prstGeom prst="rect">
            <a:avLst/>
          </a:prstGeom>
        </p:spPr>
      </p:pic>
      <p:sp>
        <p:nvSpPr>
          <p:cNvPr id="5" name="TextBox 4">
            <a:extLst>
              <a:ext uri="{FF2B5EF4-FFF2-40B4-BE49-F238E27FC236}">
                <a16:creationId xmlns:a16="http://schemas.microsoft.com/office/drawing/2014/main" id="{A317F609-8930-4416-9CBC-478DBB2D9187}"/>
              </a:ext>
            </a:extLst>
          </p:cNvPr>
          <p:cNvSpPr txBox="1"/>
          <p:nvPr/>
        </p:nvSpPr>
        <p:spPr>
          <a:xfrm>
            <a:off x="1779639" y="3174762"/>
            <a:ext cx="7048025" cy="830997"/>
          </a:xfrm>
          <a:prstGeom prst="rect">
            <a:avLst/>
          </a:prstGeom>
          <a:noFill/>
        </p:spPr>
        <p:txBody>
          <a:bodyPr wrap="square" rtlCol="0">
            <a:spAutoFit/>
          </a:bodyPr>
          <a:lstStyle/>
          <a:p>
            <a:pPr marL="342900" indent="-342900">
              <a:buFont typeface="Arial" panose="020B0604020202020204" pitchFamily="34" charset="0"/>
              <a:buChar char="•"/>
            </a:pPr>
            <a:r>
              <a:rPr lang="en-CA" sz="1600" b="1" dirty="0">
                <a:solidFill>
                  <a:srgbClr val="7030A0"/>
                </a:solidFill>
              </a:rPr>
              <a:t>2L converged faster than 3L, slightly higher error  </a:t>
            </a:r>
          </a:p>
          <a:p>
            <a:pPr marL="342900" indent="-342900">
              <a:buFont typeface="Arial" panose="020B0604020202020204" pitchFamily="34" charset="0"/>
              <a:buChar char="•"/>
            </a:pPr>
            <a:r>
              <a:rPr lang="en-CA" sz="1600" b="1" dirty="0">
                <a:solidFill>
                  <a:srgbClr val="7030A0"/>
                </a:solidFill>
              </a:rPr>
              <a:t>Both time varying circa sine wave as expected.</a:t>
            </a:r>
          </a:p>
          <a:p>
            <a:pPr marL="342900" indent="-342900">
              <a:buFont typeface="Arial" panose="020B0604020202020204" pitchFamily="34" charset="0"/>
              <a:buChar char="•"/>
            </a:pPr>
            <a:r>
              <a:rPr lang="en-CA" sz="1600" b="1" dirty="0">
                <a:solidFill>
                  <a:srgbClr val="7030A0"/>
                </a:solidFill>
              </a:rPr>
              <a:t>Hidden layers  1, 4 and 5 returned non-useful results (a flat horizontal line). </a:t>
            </a:r>
          </a:p>
        </p:txBody>
      </p:sp>
      <p:sp>
        <p:nvSpPr>
          <p:cNvPr id="6" name="TextBox 5">
            <a:extLst>
              <a:ext uri="{FF2B5EF4-FFF2-40B4-BE49-F238E27FC236}">
                <a16:creationId xmlns:a16="http://schemas.microsoft.com/office/drawing/2014/main" id="{3B8D2279-CDD0-4061-9195-AB343D7106D4}"/>
              </a:ext>
            </a:extLst>
          </p:cNvPr>
          <p:cNvSpPr txBox="1"/>
          <p:nvPr/>
        </p:nvSpPr>
        <p:spPr>
          <a:xfrm>
            <a:off x="3848174" y="-39846"/>
            <a:ext cx="3270447" cy="523220"/>
          </a:xfrm>
          <a:prstGeom prst="rect">
            <a:avLst/>
          </a:prstGeom>
          <a:noFill/>
        </p:spPr>
        <p:txBody>
          <a:bodyPr wrap="none" rtlCol="0">
            <a:spAutoFit/>
          </a:bodyPr>
          <a:lstStyle/>
          <a:p>
            <a:r>
              <a:rPr lang="en-CA" sz="2800" b="1" dirty="0">
                <a:solidFill>
                  <a:srgbClr val="7030A0"/>
                </a:solidFill>
              </a:rPr>
              <a:t>ANN </a:t>
            </a:r>
            <a:r>
              <a:rPr lang="en-CA" sz="2800" b="1" u="sng" dirty="0">
                <a:solidFill>
                  <a:srgbClr val="FF0000"/>
                </a:solidFill>
              </a:rPr>
              <a:t>DAILY</a:t>
            </a:r>
            <a:r>
              <a:rPr lang="en-CA" sz="2800" b="1" dirty="0">
                <a:solidFill>
                  <a:srgbClr val="7030A0"/>
                </a:solidFill>
              </a:rPr>
              <a:t> Forecasts</a:t>
            </a:r>
          </a:p>
        </p:txBody>
      </p:sp>
      <p:pic>
        <p:nvPicPr>
          <p:cNvPr id="7" name="Picture 6">
            <a:extLst>
              <a:ext uri="{FF2B5EF4-FFF2-40B4-BE49-F238E27FC236}">
                <a16:creationId xmlns:a16="http://schemas.microsoft.com/office/drawing/2014/main" id="{13BA111C-C5D6-49B0-BC63-0516EAB2B743}"/>
              </a:ext>
            </a:extLst>
          </p:cNvPr>
          <p:cNvPicPr>
            <a:picLocks noChangeAspect="1"/>
          </p:cNvPicPr>
          <p:nvPr/>
        </p:nvPicPr>
        <p:blipFill>
          <a:blip r:embed="rId4"/>
          <a:stretch>
            <a:fillRect/>
          </a:stretch>
        </p:blipFill>
        <p:spPr>
          <a:xfrm>
            <a:off x="5850976" y="359622"/>
            <a:ext cx="5882971" cy="3170159"/>
          </a:xfrm>
          <a:prstGeom prst="rect">
            <a:avLst/>
          </a:prstGeom>
        </p:spPr>
      </p:pic>
      <p:pic>
        <p:nvPicPr>
          <p:cNvPr id="8" name="Picture 7">
            <a:extLst>
              <a:ext uri="{FF2B5EF4-FFF2-40B4-BE49-F238E27FC236}">
                <a16:creationId xmlns:a16="http://schemas.microsoft.com/office/drawing/2014/main" id="{A041811D-873D-4C40-947C-0AE4E7C42E17}"/>
              </a:ext>
            </a:extLst>
          </p:cNvPr>
          <p:cNvPicPr>
            <a:picLocks noChangeAspect="1"/>
          </p:cNvPicPr>
          <p:nvPr/>
        </p:nvPicPr>
        <p:blipFill>
          <a:blip r:embed="rId5"/>
          <a:stretch>
            <a:fillRect/>
          </a:stretch>
        </p:blipFill>
        <p:spPr>
          <a:xfrm>
            <a:off x="6573415" y="3929249"/>
            <a:ext cx="4819683" cy="2891650"/>
          </a:xfrm>
          <a:prstGeom prst="rect">
            <a:avLst/>
          </a:prstGeom>
        </p:spPr>
      </p:pic>
    </p:spTree>
    <p:extLst>
      <p:ext uri="{BB962C8B-B14F-4D97-AF65-F5344CB8AC3E}">
        <p14:creationId xmlns:p14="http://schemas.microsoft.com/office/powerpoint/2010/main" val="163049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6FBD-F74E-41D6-B17B-44C78C1CD78B}"/>
              </a:ext>
            </a:extLst>
          </p:cNvPr>
          <p:cNvSpPr>
            <a:spLocks noGrp="1"/>
          </p:cNvSpPr>
          <p:nvPr>
            <p:ph type="title"/>
          </p:nvPr>
        </p:nvSpPr>
        <p:spPr>
          <a:xfrm>
            <a:off x="199103" y="119319"/>
            <a:ext cx="10515600" cy="677094"/>
          </a:xfrm>
        </p:spPr>
        <p:txBody>
          <a:bodyPr>
            <a:normAutofit/>
          </a:bodyPr>
          <a:lstStyle/>
          <a:p>
            <a:r>
              <a:rPr lang="en-CA" sz="3200" b="1" dirty="0">
                <a:solidFill>
                  <a:srgbClr val="7030A0"/>
                </a:solidFill>
              </a:rPr>
              <a:t>Hourly Prediction: Model development</a:t>
            </a:r>
          </a:p>
        </p:txBody>
      </p:sp>
      <p:pic>
        <p:nvPicPr>
          <p:cNvPr id="3" name="Picture 2">
            <a:extLst>
              <a:ext uri="{FF2B5EF4-FFF2-40B4-BE49-F238E27FC236}">
                <a16:creationId xmlns:a16="http://schemas.microsoft.com/office/drawing/2014/main" id="{6839B7B7-19D7-47C0-B2F6-267C32A01C10}"/>
              </a:ext>
            </a:extLst>
          </p:cNvPr>
          <p:cNvPicPr>
            <a:picLocks noChangeAspect="1"/>
          </p:cNvPicPr>
          <p:nvPr/>
        </p:nvPicPr>
        <p:blipFill>
          <a:blip r:embed="rId2"/>
          <a:stretch>
            <a:fillRect/>
          </a:stretch>
        </p:blipFill>
        <p:spPr>
          <a:xfrm>
            <a:off x="271888" y="906282"/>
            <a:ext cx="5185015" cy="4644741"/>
          </a:xfrm>
          <a:prstGeom prst="rect">
            <a:avLst/>
          </a:prstGeom>
        </p:spPr>
      </p:pic>
      <p:pic>
        <p:nvPicPr>
          <p:cNvPr id="4" name="Picture 3">
            <a:extLst>
              <a:ext uri="{FF2B5EF4-FFF2-40B4-BE49-F238E27FC236}">
                <a16:creationId xmlns:a16="http://schemas.microsoft.com/office/drawing/2014/main" id="{48C370B8-E6CC-4D7D-8649-B6887A4CF9F2}"/>
              </a:ext>
            </a:extLst>
          </p:cNvPr>
          <p:cNvPicPr>
            <a:picLocks noChangeAspect="1"/>
          </p:cNvPicPr>
          <p:nvPr/>
        </p:nvPicPr>
        <p:blipFill>
          <a:blip r:embed="rId3"/>
          <a:stretch>
            <a:fillRect/>
          </a:stretch>
        </p:blipFill>
        <p:spPr>
          <a:xfrm>
            <a:off x="5909189" y="906282"/>
            <a:ext cx="5938682" cy="5313558"/>
          </a:xfrm>
          <a:prstGeom prst="rect">
            <a:avLst/>
          </a:prstGeom>
        </p:spPr>
      </p:pic>
    </p:spTree>
    <p:extLst>
      <p:ext uri="{BB962C8B-B14F-4D97-AF65-F5344CB8AC3E}">
        <p14:creationId xmlns:p14="http://schemas.microsoft.com/office/powerpoint/2010/main" val="3503626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29B3-5F52-4ED1-95AA-8B1E5370EA7A}"/>
              </a:ext>
            </a:extLst>
          </p:cNvPr>
          <p:cNvSpPr>
            <a:spLocks noGrp="1"/>
          </p:cNvSpPr>
          <p:nvPr>
            <p:ph type="title"/>
          </p:nvPr>
        </p:nvSpPr>
        <p:spPr>
          <a:xfrm>
            <a:off x="179439" y="0"/>
            <a:ext cx="10515600" cy="785249"/>
          </a:xfrm>
        </p:spPr>
        <p:txBody>
          <a:bodyPr>
            <a:normAutofit/>
          </a:bodyPr>
          <a:lstStyle/>
          <a:p>
            <a:r>
              <a:rPr lang="en-CA" sz="3200" b="1" dirty="0">
                <a:solidFill>
                  <a:srgbClr val="0070C0"/>
                </a:solidFill>
              </a:rPr>
              <a:t>Power Consumption month Hourly averages</a:t>
            </a:r>
          </a:p>
        </p:txBody>
      </p:sp>
      <p:pic>
        <p:nvPicPr>
          <p:cNvPr id="3" name="Picture 2">
            <a:extLst>
              <a:ext uri="{FF2B5EF4-FFF2-40B4-BE49-F238E27FC236}">
                <a16:creationId xmlns:a16="http://schemas.microsoft.com/office/drawing/2014/main" id="{1D68329D-9841-42CE-AEBF-3395919F79AF}"/>
              </a:ext>
            </a:extLst>
          </p:cNvPr>
          <p:cNvPicPr>
            <a:picLocks noChangeAspect="1"/>
          </p:cNvPicPr>
          <p:nvPr/>
        </p:nvPicPr>
        <p:blipFill>
          <a:blip r:embed="rId2"/>
          <a:stretch>
            <a:fillRect/>
          </a:stretch>
        </p:blipFill>
        <p:spPr>
          <a:xfrm>
            <a:off x="376084" y="919797"/>
            <a:ext cx="5968041" cy="4743099"/>
          </a:xfrm>
          <a:prstGeom prst="rect">
            <a:avLst/>
          </a:prstGeom>
        </p:spPr>
      </p:pic>
      <p:pic>
        <p:nvPicPr>
          <p:cNvPr id="4" name="Picture 3">
            <a:extLst>
              <a:ext uri="{FF2B5EF4-FFF2-40B4-BE49-F238E27FC236}">
                <a16:creationId xmlns:a16="http://schemas.microsoft.com/office/drawing/2014/main" id="{293F81C2-839A-495A-9640-F003C786DD12}"/>
              </a:ext>
            </a:extLst>
          </p:cNvPr>
          <p:cNvPicPr>
            <a:picLocks noChangeAspect="1"/>
          </p:cNvPicPr>
          <p:nvPr/>
        </p:nvPicPr>
        <p:blipFill>
          <a:blip r:embed="rId3"/>
          <a:stretch>
            <a:fillRect/>
          </a:stretch>
        </p:blipFill>
        <p:spPr>
          <a:xfrm>
            <a:off x="6518033" y="919797"/>
            <a:ext cx="5297883" cy="4743099"/>
          </a:xfrm>
          <a:prstGeom prst="rect">
            <a:avLst/>
          </a:prstGeom>
        </p:spPr>
      </p:pic>
      <p:sp>
        <p:nvSpPr>
          <p:cNvPr id="5" name="TextBox 4">
            <a:extLst>
              <a:ext uri="{FF2B5EF4-FFF2-40B4-BE49-F238E27FC236}">
                <a16:creationId xmlns:a16="http://schemas.microsoft.com/office/drawing/2014/main" id="{A196B8BB-E219-4919-95AB-891B04319D7A}"/>
              </a:ext>
            </a:extLst>
          </p:cNvPr>
          <p:cNvSpPr txBox="1"/>
          <p:nvPr/>
        </p:nvSpPr>
        <p:spPr>
          <a:xfrm>
            <a:off x="691709" y="5797444"/>
            <a:ext cx="10522368" cy="707886"/>
          </a:xfrm>
          <a:prstGeom prst="rect">
            <a:avLst/>
          </a:prstGeom>
          <a:noFill/>
        </p:spPr>
        <p:txBody>
          <a:bodyPr wrap="none" rtlCol="0">
            <a:spAutoFit/>
          </a:bodyPr>
          <a:lstStyle/>
          <a:p>
            <a:r>
              <a:rPr lang="en-CA" sz="2000" dirty="0">
                <a:solidFill>
                  <a:srgbClr val="0070C0"/>
                </a:solidFill>
              </a:rPr>
              <a:t>Depicts averages for each of 24 hours of the day taken over the  47months period. Theoretically, </a:t>
            </a:r>
          </a:p>
          <a:p>
            <a:r>
              <a:rPr lang="en-CA" sz="2000" dirty="0">
                <a:solidFill>
                  <a:srgbClr val="0070C0"/>
                </a:solidFill>
              </a:rPr>
              <a:t>each month could have 24 different points creating a range of possible values for the month &amp; hour</a:t>
            </a:r>
          </a:p>
        </p:txBody>
      </p:sp>
    </p:spTree>
    <p:extLst>
      <p:ext uri="{BB962C8B-B14F-4D97-AF65-F5344CB8AC3E}">
        <p14:creationId xmlns:p14="http://schemas.microsoft.com/office/powerpoint/2010/main" val="3189876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6AEC2-29F5-4D8B-9FD2-876D741406C2}"/>
              </a:ext>
            </a:extLst>
          </p:cNvPr>
          <p:cNvSpPr>
            <a:spLocks noGrp="1"/>
          </p:cNvSpPr>
          <p:nvPr>
            <p:ph type="title"/>
          </p:nvPr>
        </p:nvSpPr>
        <p:spPr>
          <a:xfrm>
            <a:off x="553064" y="178312"/>
            <a:ext cx="10515600" cy="549275"/>
          </a:xfrm>
        </p:spPr>
        <p:txBody>
          <a:bodyPr>
            <a:normAutofit/>
          </a:bodyPr>
          <a:lstStyle/>
          <a:p>
            <a:r>
              <a:rPr lang="en-CA" sz="3200" b="1" dirty="0">
                <a:solidFill>
                  <a:srgbClr val="7030A0"/>
                </a:solidFill>
              </a:rPr>
              <a:t>A 250 / 120 hour Slice of Hourly data: Total Power</a:t>
            </a:r>
          </a:p>
        </p:txBody>
      </p:sp>
      <p:pic>
        <p:nvPicPr>
          <p:cNvPr id="3" name="Picture 2">
            <a:extLst>
              <a:ext uri="{FF2B5EF4-FFF2-40B4-BE49-F238E27FC236}">
                <a16:creationId xmlns:a16="http://schemas.microsoft.com/office/drawing/2014/main" id="{7446923F-C3EC-4247-A211-577CBC2612BC}"/>
              </a:ext>
            </a:extLst>
          </p:cNvPr>
          <p:cNvPicPr>
            <a:picLocks noChangeAspect="1"/>
          </p:cNvPicPr>
          <p:nvPr/>
        </p:nvPicPr>
        <p:blipFill>
          <a:blip r:embed="rId2"/>
          <a:stretch>
            <a:fillRect/>
          </a:stretch>
        </p:blipFill>
        <p:spPr>
          <a:xfrm>
            <a:off x="674361" y="1057450"/>
            <a:ext cx="5297883" cy="4743099"/>
          </a:xfrm>
          <a:prstGeom prst="rect">
            <a:avLst/>
          </a:prstGeom>
        </p:spPr>
      </p:pic>
      <p:pic>
        <p:nvPicPr>
          <p:cNvPr id="4" name="Picture 3">
            <a:extLst>
              <a:ext uri="{FF2B5EF4-FFF2-40B4-BE49-F238E27FC236}">
                <a16:creationId xmlns:a16="http://schemas.microsoft.com/office/drawing/2014/main" id="{9BFD999A-88A2-47E8-8A88-4F19D5FADC6F}"/>
              </a:ext>
            </a:extLst>
          </p:cNvPr>
          <p:cNvPicPr>
            <a:picLocks noChangeAspect="1"/>
          </p:cNvPicPr>
          <p:nvPr/>
        </p:nvPicPr>
        <p:blipFill>
          <a:blip r:embed="rId3"/>
          <a:stretch>
            <a:fillRect/>
          </a:stretch>
        </p:blipFill>
        <p:spPr>
          <a:xfrm>
            <a:off x="6554052" y="1057450"/>
            <a:ext cx="5297883" cy="4743099"/>
          </a:xfrm>
          <a:prstGeom prst="rect">
            <a:avLst/>
          </a:prstGeom>
        </p:spPr>
      </p:pic>
      <p:sp>
        <p:nvSpPr>
          <p:cNvPr id="5" name="TextBox 4">
            <a:extLst>
              <a:ext uri="{FF2B5EF4-FFF2-40B4-BE49-F238E27FC236}">
                <a16:creationId xmlns:a16="http://schemas.microsoft.com/office/drawing/2014/main" id="{686C47B2-5172-43E4-8B85-1BC7468E05BE}"/>
              </a:ext>
            </a:extLst>
          </p:cNvPr>
          <p:cNvSpPr txBox="1"/>
          <p:nvPr/>
        </p:nvSpPr>
        <p:spPr>
          <a:xfrm>
            <a:off x="1150374" y="6174658"/>
            <a:ext cx="2863220" cy="369332"/>
          </a:xfrm>
          <a:prstGeom prst="rect">
            <a:avLst/>
          </a:prstGeom>
          <a:noFill/>
        </p:spPr>
        <p:txBody>
          <a:bodyPr wrap="none" rtlCol="0">
            <a:spAutoFit/>
          </a:bodyPr>
          <a:lstStyle/>
          <a:p>
            <a:r>
              <a:rPr lang="en-CA" dirty="0"/>
              <a:t>Inspiration </a:t>
            </a:r>
            <a:r>
              <a:rPr lang="en-CA" dirty="0" err="1"/>
              <a:t>Chujai</a:t>
            </a:r>
            <a:r>
              <a:rPr lang="en-CA" dirty="0"/>
              <a:t> et al, 2013</a:t>
            </a:r>
          </a:p>
        </p:txBody>
      </p:sp>
    </p:spTree>
    <p:extLst>
      <p:ext uri="{BB962C8B-B14F-4D97-AF65-F5344CB8AC3E}">
        <p14:creationId xmlns:p14="http://schemas.microsoft.com/office/powerpoint/2010/main" val="394269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00F0-C58A-4792-B09B-54182426EB57}"/>
              </a:ext>
            </a:extLst>
          </p:cNvPr>
          <p:cNvSpPr>
            <a:spLocks noGrp="1"/>
          </p:cNvSpPr>
          <p:nvPr>
            <p:ph type="title"/>
          </p:nvPr>
        </p:nvSpPr>
        <p:spPr>
          <a:xfrm>
            <a:off x="474407" y="178312"/>
            <a:ext cx="10515600" cy="549275"/>
          </a:xfrm>
        </p:spPr>
        <p:txBody>
          <a:bodyPr>
            <a:normAutofit fontScale="90000"/>
          </a:bodyPr>
          <a:lstStyle/>
          <a:p>
            <a:r>
              <a:rPr lang="en-CA" b="1" dirty="0">
                <a:solidFill>
                  <a:srgbClr val="7030A0"/>
                </a:solidFill>
              </a:rPr>
              <a:t>Time Series Forecasts</a:t>
            </a:r>
          </a:p>
        </p:txBody>
      </p:sp>
      <p:pic>
        <p:nvPicPr>
          <p:cNvPr id="3" name="Picture 2">
            <a:extLst>
              <a:ext uri="{FF2B5EF4-FFF2-40B4-BE49-F238E27FC236}">
                <a16:creationId xmlns:a16="http://schemas.microsoft.com/office/drawing/2014/main" id="{DD2613A4-E8DF-43F4-AD56-D59C72FD1E31}"/>
              </a:ext>
            </a:extLst>
          </p:cNvPr>
          <p:cNvPicPr>
            <a:picLocks noChangeAspect="1"/>
          </p:cNvPicPr>
          <p:nvPr/>
        </p:nvPicPr>
        <p:blipFill>
          <a:blip r:embed="rId2"/>
          <a:stretch>
            <a:fillRect/>
          </a:stretch>
        </p:blipFill>
        <p:spPr>
          <a:xfrm>
            <a:off x="6096000" y="836328"/>
            <a:ext cx="5297883" cy="3529195"/>
          </a:xfrm>
          <a:prstGeom prst="rect">
            <a:avLst/>
          </a:prstGeom>
        </p:spPr>
      </p:pic>
      <p:graphicFrame>
        <p:nvGraphicFramePr>
          <p:cNvPr id="8" name="Table 7">
            <a:extLst>
              <a:ext uri="{FF2B5EF4-FFF2-40B4-BE49-F238E27FC236}">
                <a16:creationId xmlns:a16="http://schemas.microsoft.com/office/drawing/2014/main" id="{CCFC3F5B-EE6D-48D9-8483-EEDA73965E15}"/>
              </a:ext>
            </a:extLst>
          </p:cNvPr>
          <p:cNvGraphicFramePr>
            <a:graphicFrameLocks noGrp="1"/>
          </p:cNvGraphicFramePr>
          <p:nvPr>
            <p:extLst>
              <p:ext uri="{D42A27DB-BD31-4B8C-83A1-F6EECF244321}">
                <p14:modId xmlns:p14="http://schemas.microsoft.com/office/powerpoint/2010/main" val="1996022438"/>
              </p:ext>
            </p:extLst>
          </p:nvPr>
        </p:nvGraphicFramePr>
        <p:xfrm>
          <a:off x="474407" y="1278572"/>
          <a:ext cx="4854677" cy="4300855"/>
        </p:xfrm>
        <a:graphic>
          <a:graphicData uri="http://schemas.openxmlformats.org/drawingml/2006/table">
            <a:tbl>
              <a:tblPr firstRow="1" firstCol="1" bandRow="1"/>
              <a:tblGrid>
                <a:gridCol w="4854677">
                  <a:extLst>
                    <a:ext uri="{9D8B030D-6E8A-4147-A177-3AD203B41FA5}">
                      <a16:colId xmlns:a16="http://schemas.microsoft.com/office/drawing/2014/main" val="2311414808"/>
                    </a:ext>
                  </a:extLst>
                </a:gridCol>
              </a:tblGrid>
              <a:tr h="0">
                <a:tc>
                  <a:txBody>
                    <a:bodyPr/>
                    <a:lstStyle/>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ETS(</a:t>
                      </a:r>
                      <a:r>
                        <a:rPr lang="en-CA" sz="1000" dirty="0" err="1">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A,Ad,N</a:t>
                      </a: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Call:</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r>
                        <a:rPr lang="en-CA" sz="1000" dirty="0" err="1">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ets</a:t>
                      </a: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(y = </a:t>
                      </a:r>
                      <a:r>
                        <a:rPr lang="en-CA" sz="1000" dirty="0" err="1">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tspwr</a:t>
                      </a: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Smoothing parameters:</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alpha = 0.2443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beta  = 0.0001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phi   = 0.8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Initial states:</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l = 2.2585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b = -0.2764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sigma:  0.2346</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AIC        </a:t>
                      </a:r>
                      <a:r>
                        <a:rPr lang="en-CA" sz="1000" dirty="0" err="1">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AICc</a:t>
                      </a: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BIC </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p>
                      <a:pPr algn="l" latinLnBrk="1">
                        <a:lnSpc>
                          <a:spcPct val="107000"/>
                        </a:lnSpc>
                        <a:spcBef>
                          <a:spcPts val="60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00" dirty="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6266.366916 6266.425822 6297.972069</a:t>
                      </a:r>
                      <a:endParaRPr lang="en-CA" sz="1200" dirty="0">
                        <a:effectLst/>
                        <a:latin typeface="Garamond" panose="02020404030301010803" pitchFamily="18" charset="0"/>
                        <a:ea typeface="Calibri" panose="020F0502020204030204" pitchFamily="34" charset="0"/>
                        <a:cs typeface="Times New Roman" panose="02020603050405020304" pitchFamily="18" charset="0"/>
                      </a:endParaRPr>
                    </a:p>
                  </a:txBody>
                  <a:tcPr marL="57150" marR="0" marT="0" marB="76200">
                    <a:lnL>
                      <a:noFill/>
                    </a:lnL>
                    <a:lnR>
                      <a:noFill/>
                    </a:lnR>
                    <a:lnT>
                      <a:noFill/>
                    </a:lnT>
                    <a:lnB>
                      <a:noFill/>
                    </a:lnB>
                    <a:solidFill>
                      <a:srgbClr val="FFFFFF"/>
                    </a:solidFill>
                  </a:tcPr>
                </a:tc>
                <a:extLst>
                  <a:ext uri="{0D108BD9-81ED-4DB2-BD59-A6C34878D82A}">
                    <a16:rowId xmlns:a16="http://schemas.microsoft.com/office/drawing/2014/main" val="2011108027"/>
                  </a:ext>
                </a:extLst>
              </a:tr>
            </a:tbl>
          </a:graphicData>
        </a:graphic>
      </p:graphicFrame>
      <p:sp>
        <p:nvSpPr>
          <p:cNvPr id="9" name="Rectangle 2">
            <a:extLst>
              <a:ext uri="{FF2B5EF4-FFF2-40B4-BE49-F238E27FC236}">
                <a16:creationId xmlns:a16="http://schemas.microsoft.com/office/drawing/2014/main" id="{A0AA1265-0F7F-4FA3-86BF-F6E5F4FD5777}"/>
              </a:ext>
            </a:extLst>
          </p:cNvPr>
          <p:cNvSpPr>
            <a:spLocks noChangeArrowheads="1"/>
          </p:cNvSpPr>
          <p:nvPr/>
        </p:nvSpPr>
        <p:spPr bwMode="auto">
          <a:xfrm>
            <a:off x="1407396" y="1832970"/>
            <a:ext cx="8887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CA" altLang="en-US" sz="1200" b="0" i="0" u="none" strike="noStrike" cap="none" normalizeH="0" baseline="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Results of Exopential ETS Fit Model</a:t>
            </a:r>
            <a:endParaRPr kumimoji="0" lang="en-CA"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3642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04888F-3F12-4CB0-8DDF-729921538BAD}"/>
              </a:ext>
            </a:extLst>
          </p:cNvPr>
          <p:cNvSpPr txBox="1"/>
          <p:nvPr/>
        </p:nvSpPr>
        <p:spPr>
          <a:xfrm>
            <a:off x="0" y="4559094"/>
            <a:ext cx="6194323" cy="2185214"/>
          </a:xfrm>
          <a:prstGeom prst="rect">
            <a:avLst/>
          </a:prstGeom>
          <a:noFill/>
        </p:spPr>
        <p:txBody>
          <a:bodyPr wrap="square" rtlCol="0">
            <a:spAutoFit/>
          </a:bodyPr>
          <a:lstStyle/>
          <a:p>
            <a:r>
              <a:rPr lang="en-CA" sz="1600" b="1" dirty="0" err="1">
                <a:solidFill>
                  <a:srgbClr val="0070C0"/>
                </a:solidFill>
              </a:rPr>
              <a:t>monthplot</a:t>
            </a:r>
            <a:r>
              <a:rPr lang="en-CA" sz="1600" b="1" dirty="0">
                <a:solidFill>
                  <a:srgbClr val="0070C0"/>
                </a:solidFill>
              </a:rPr>
              <a:t>(</a:t>
            </a:r>
            <a:r>
              <a:rPr lang="en-CA" sz="1600" b="1" dirty="0" err="1">
                <a:solidFill>
                  <a:srgbClr val="0070C0"/>
                </a:solidFill>
              </a:rPr>
              <a:t>tspwr</a:t>
            </a:r>
            <a:r>
              <a:rPr lang="en-CA" sz="1600" b="1" dirty="0">
                <a:solidFill>
                  <a:srgbClr val="0070C0"/>
                </a:solidFill>
              </a:rPr>
              <a:t>, </a:t>
            </a:r>
            <a:r>
              <a:rPr lang="en-CA" sz="1600" b="1" dirty="0" err="1">
                <a:solidFill>
                  <a:srgbClr val="0070C0"/>
                </a:solidFill>
              </a:rPr>
              <a:t>xlab</a:t>
            </a:r>
            <a:r>
              <a:rPr lang="en-CA" sz="1600" b="1" dirty="0">
                <a:solidFill>
                  <a:srgbClr val="0070C0"/>
                </a:solidFill>
              </a:rPr>
              <a:t>="", </a:t>
            </a:r>
            <a:r>
              <a:rPr lang="en-CA" sz="1600" b="1" dirty="0" err="1">
                <a:solidFill>
                  <a:srgbClr val="0070C0"/>
                </a:solidFill>
              </a:rPr>
              <a:t>ylab</a:t>
            </a:r>
            <a:r>
              <a:rPr lang="en-CA" sz="1600" b="1" dirty="0">
                <a:solidFill>
                  <a:srgbClr val="0070C0"/>
                </a:solidFill>
              </a:rPr>
              <a:t>="", choice = "seasonal", col = "green", </a:t>
            </a:r>
            <a:r>
              <a:rPr lang="en-CA" sz="1600" b="1" dirty="0" err="1">
                <a:solidFill>
                  <a:srgbClr val="0070C0"/>
                </a:solidFill>
              </a:rPr>
              <a:t>pch</a:t>
            </a:r>
            <a:r>
              <a:rPr lang="en-CA" sz="1600" b="1" dirty="0">
                <a:solidFill>
                  <a:srgbClr val="0070C0"/>
                </a:solidFill>
              </a:rPr>
              <a:t>=16, main="</a:t>
            </a:r>
            <a:r>
              <a:rPr lang="en-CA" sz="1600" b="1" dirty="0" err="1">
                <a:solidFill>
                  <a:srgbClr val="0070C0"/>
                </a:solidFill>
              </a:rPr>
              <a:t>Monthplot</a:t>
            </a:r>
            <a:r>
              <a:rPr lang="en-CA" sz="1600" b="1" dirty="0">
                <a:solidFill>
                  <a:srgbClr val="0070C0"/>
                </a:solidFill>
              </a:rPr>
              <a:t> of daily Electricity Consumption TS")</a:t>
            </a:r>
            <a:endParaRPr lang="en-CA" sz="1600" b="1" i="1" dirty="0">
              <a:solidFill>
                <a:srgbClr val="0070C0"/>
              </a:solidFill>
            </a:endParaRPr>
          </a:p>
          <a:p>
            <a:r>
              <a:rPr lang="en-CA" sz="1600" b="1" dirty="0">
                <a:solidFill>
                  <a:srgbClr val="0070C0"/>
                </a:solidFill>
              </a:rPr>
              <a:t>## use </a:t>
            </a:r>
            <a:r>
              <a:rPr lang="en-CA" sz="1600" b="1" dirty="0" err="1">
                <a:solidFill>
                  <a:srgbClr val="0070C0"/>
                </a:solidFill>
              </a:rPr>
              <a:t>ets</a:t>
            </a:r>
            <a:r>
              <a:rPr lang="en-CA" sz="1600" b="1" dirty="0">
                <a:solidFill>
                  <a:srgbClr val="0070C0"/>
                </a:solidFill>
              </a:rPr>
              <a:t> exponential fit to choose ARIMA terms</a:t>
            </a:r>
            <a:endParaRPr lang="en-CA" sz="1600" b="1" i="1" dirty="0">
              <a:solidFill>
                <a:srgbClr val="0070C0"/>
              </a:solidFill>
            </a:endParaRPr>
          </a:p>
          <a:p>
            <a:r>
              <a:rPr lang="en-CA" sz="1000" b="1" dirty="0"/>
              <a:t>library(forecast)</a:t>
            </a:r>
            <a:endParaRPr lang="en-CA" sz="1000" b="1" i="1" dirty="0"/>
          </a:p>
          <a:p>
            <a:r>
              <a:rPr lang="en-CA" sz="1000" b="1" dirty="0"/>
              <a:t>fitpwr1 &lt;- </a:t>
            </a:r>
            <a:r>
              <a:rPr lang="en-CA" sz="1000" b="1" dirty="0" err="1"/>
              <a:t>ets</a:t>
            </a:r>
            <a:r>
              <a:rPr lang="en-CA" sz="1000" b="1" dirty="0"/>
              <a:t>(</a:t>
            </a:r>
            <a:r>
              <a:rPr lang="en-CA" sz="1000" b="1" dirty="0" err="1"/>
              <a:t>tspwr</a:t>
            </a:r>
            <a:r>
              <a:rPr lang="en-CA" sz="1000" b="1" dirty="0"/>
              <a:t>)</a:t>
            </a:r>
            <a:endParaRPr lang="en-CA" sz="1000" b="1" i="1" dirty="0"/>
          </a:p>
          <a:p>
            <a:r>
              <a:rPr lang="en-CA" sz="1000" b="1" dirty="0"/>
              <a:t>forecast(fitpwr1, 10)</a:t>
            </a:r>
            <a:endParaRPr lang="en-CA" sz="1000" b="1" i="1" dirty="0"/>
          </a:p>
          <a:p>
            <a:r>
              <a:rPr lang="en-CA" sz="1000" b="1" dirty="0"/>
              <a:t>accuracy(fitpwr1)</a:t>
            </a:r>
            <a:endParaRPr lang="en-CA" sz="1000" b="1" i="1" dirty="0"/>
          </a:p>
          <a:p>
            <a:r>
              <a:rPr lang="en-CA" sz="1600" b="1" dirty="0">
                <a:solidFill>
                  <a:srgbClr val="0070C0"/>
                </a:solidFill>
              </a:rPr>
              <a:t>plot(forecast(</a:t>
            </a:r>
            <a:r>
              <a:rPr lang="en-CA" sz="1600" b="1" dirty="0" err="1">
                <a:solidFill>
                  <a:srgbClr val="0070C0"/>
                </a:solidFill>
              </a:rPr>
              <a:t>tspwr.fit</a:t>
            </a:r>
            <a:r>
              <a:rPr lang="en-CA" sz="1600" b="1" dirty="0">
                <a:solidFill>
                  <a:srgbClr val="0070C0"/>
                </a:solidFill>
              </a:rPr>
              <a:t>, method=c("</a:t>
            </a:r>
            <a:r>
              <a:rPr lang="en-CA" sz="1600" b="1" dirty="0" err="1">
                <a:solidFill>
                  <a:srgbClr val="0070C0"/>
                </a:solidFill>
              </a:rPr>
              <a:t>arima</a:t>
            </a:r>
            <a:r>
              <a:rPr lang="en-CA" sz="1600" b="1" dirty="0">
                <a:solidFill>
                  <a:srgbClr val="0070C0"/>
                </a:solidFill>
              </a:rPr>
              <a:t>")), main="Daily Electricity Consumption Forecasts",</a:t>
            </a:r>
            <a:endParaRPr lang="en-CA" sz="1600" b="1" i="1" dirty="0">
              <a:solidFill>
                <a:srgbClr val="0070C0"/>
              </a:solidFill>
            </a:endParaRPr>
          </a:p>
          <a:p>
            <a:r>
              <a:rPr lang="en-CA" sz="1600" b="1" dirty="0" err="1">
                <a:solidFill>
                  <a:srgbClr val="0070C0"/>
                </a:solidFill>
              </a:rPr>
              <a:t>ylab</a:t>
            </a:r>
            <a:r>
              <a:rPr lang="en-CA" sz="1600" b="1" dirty="0">
                <a:solidFill>
                  <a:srgbClr val="0070C0"/>
                </a:solidFill>
              </a:rPr>
              <a:t>="Total Power (</a:t>
            </a:r>
            <a:r>
              <a:rPr lang="en-CA" sz="1600" b="1" dirty="0" err="1">
                <a:solidFill>
                  <a:srgbClr val="0070C0"/>
                </a:solidFill>
              </a:rPr>
              <a:t>KWh</a:t>
            </a:r>
            <a:r>
              <a:rPr lang="en-CA" sz="1600" b="1" dirty="0">
                <a:solidFill>
                  <a:srgbClr val="0070C0"/>
                </a:solidFill>
              </a:rPr>
              <a:t>)", </a:t>
            </a:r>
            <a:r>
              <a:rPr lang="en-CA" sz="1600" b="1" dirty="0" err="1">
                <a:solidFill>
                  <a:srgbClr val="0070C0"/>
                </a:solidFill>
              </a:rPr>
              <a:t>xlab</a:t>
            </a:r>
            <a:r>
              <a:rPr lang="en-CA" sz="1600" b="1" dirty="0">
                <a:solidFill>
                  <a:srgbClr val="0070C0"/>
                </a:solidFill>
              </a:rPr>
              <a:t>="Time", </a:t>
            </a:r>
            <a:r>
              <a:rPr lang="en-CA" sz="1600" b="1" dirty="0" err="1">
                <a:solidFill>
                  <a:srgbClr val="0070C0"/>
                </a:solidFill>
              </a:rPr>
              <a:t>flty</a:t>
            </a:r>
            <a:r>
              <a:rPr lang="en-CA" sz="1600" b="1" dirty="0">
                <a:solidFill>
                  <a:srgbClr val="0070C0"/>
                </a:solidFill>
              </a:rPr>
              <a:t>=2)</a:t>
            </a:r>
            <a:endParaRPr lang="en-CA" sz="1600" b="1" i="1" dirty="0">
              <a:solidFill>
                <a:srgbClr val="0070C0"/>
              </a:solidFill>
            </a:endParaRPr>
          </a:p>
        </p:txBody>
      </p:sp>
      <p:pic>
        <p:nvPicPr>
          <p:cNvPr id="4" name="Picture 3">
            <a:extLst>
              <a:ext uri="{FF2B5EF4-FFF2-40B4-BE49-F238E27FC236}">
                <a16:creationId xmlns:a16="http://schemas.microsoft.com/office/drawing/2014/main" id="{2D09EA75-6621-4A5B-A5AD-43984119C5A5}"/>
              </a:ext>
            </a:extLst>
          </p:cNvPr>
          <p:cNvPicPr>
            <a:picLocks noChangeAspect="1"/>
          </p:cNvPicPr>
          <p:nvPr/>
        </p:nvPicPr>
        <p:blipFill>
          <a:blip r:embed="rId2"/>
          <a:stretch>
            <a:fillRect/>
          </a:stretch>
        </p:blipFill>
        <p:spPr>
          <a:xfrm>
            <a:off x="6662207" y="353961"/>
            <a:ext cx="5297883" cy="5765149"/>
          </a:xfrm>
          <a:prstGeom prst="rect">
            <a:avLst/>
          </a:prstGeom>
        </p:spPr>
      </p:pic>
      <p:sp>
        <p:nvSpPr>
          <p:cNvPr id="5" name="TextBox 4">
            <a:extLst>
              <a:ext uri="{FF2B5EF4-FFF2-40B4-BE49-F238E27FC236}">
                <a16:creationId xmlns:a16="http://schemas.microsoft.com/office/drawing/2014/main" id="{0807DA5E-4904-4765-8F82-A1F2E18A2099}"/>
              </a:ext>
            </a:extLst>
          </p:cNvPr>
          <p:cNvSpPr txBox="1"/>
          <p:nvPr/>
        </p:nvSpPr>
        <p:spPr>
          <a:xfrm>
            <a:off x="3224981" y="-45300"/>
            <a:ext cx="4201663" cy="523220"/>
          </a:xfrm>
          <a:prstGeom prst="rect">
            <a:avLst/>
          </a:prstGeom>
          <a:noFill/>
        </p:spPr>
        <p:txBody>
          <a:bodyPr wrap="none" rtlCol="0">
            <a:spAutoFit/>
          </a:bodyPr>
          <a:lstStyle/>
          <a:p>
            <a:r>
              <a:rPr lang="en-CA" sz="2800" b="1" dirty="0">
                <a:solidFill>
                  <a:srgbClr val="7030A0"/>
                </a:solidFill>
              </a:rPr>
              <a:t>Time Series </a:t>
            </a:r>
            <a:r>
              <a:rPr lang="en-CA" sz="2800" b="1" dirty="0">
                <a:solidFill>
                  <a:srgbClr val="FF0000"/>
                </a:solidFill>
              </a:rPr>
              <a:t>Daily </a:t>
            </a:r>
            <a:r>
              <a:rPr lang="en-CA" sz="2800" b="1" dirty="0">
                <a:solidFill>
                  <a:srgbClr val="7030A0"/>
                </a:solidFill>
              </a:rPr>
              <a:t>Forecasts</a:t>
            </a:r>
          </a:p>
        </p:txBody>
      </p:sp>
      <p:pic>
        <p:nvPicPr>
          <p:cNvPr id="6" name="Picture 5">
            <a:extLst>
              <a:ext uri="{FF2B5EF4-FFF2-40B4-BE49-F238E27FC236}">
                <a16:creationId xmlns:a16="http://schemas.microsoft.com/office/drawing/2014/main" id="{3E619EB9-94B2-4EDE-8EEB-FDF12D20FBA9}"/>
              </a:ext>
            </a:extLst>
          </p:cNvPr>
          <p:cNvPicPr>
            <a:picLocks noChangeAspect="1"/>
          </p:cNvPicPr>
          <p:nvPr/>
        </p:nvPicPr>
        <p:blipFill>
          <a:blip r:embed="rId3"/>
          <a:stretch>
            <a:fillRect/>
          </a:stretch>
        </p:blipFill>
        <p:spPr>
          <a:xfrm>
            <a:off x="231911" y="353961"/>
            <a:ext cx="5297883" cy="4205133"/>
          </a:xfrm>
          <a:prstGeom prst="rect">
            <a:avLst/>
          </a:prstGeom>
        </p:spPr>
      </p:pic>
    </p:spTree>
    <p:extLst>
      <p:ext uri="{BB962C8B-B14F-4D97-AF65-F5344CB8AC3E}">
        <p14:creationId xmlns:p14="http://schemas.microsoft.com/office/powerpoint/2010/main" val="1422351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B03936-E81F-4192-98C4-54550322B3B0}"/>
              </a:ext>
            </a:extLst>
          </p:cNvPr>
          <p:cNvSpPr/>
          <p:nvPr/>
        </p:nvSpPr>
        <p:spPr>
          <a:xfrm>
            <a:off x="1769807" y="825909"/>
            <a:ext cx="8298426" cy="5417573"/>
          </a:xfrm>
          <a:prstGeom prst="rect">
            <a:avLst/>
          </a:prstGeom>
        </p:spPr>
        <p:txBody>
          <a:bodyPr wrap="square">
            <a:spAutoFit/>
          </a:bodyPr>
          <a:lstStyle/>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forecast(fitpwrhrly2, 10)</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            Point Forecast        Lo 80       Hi 80          Lo 95       Hi 95</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2010.895548    2.905250516 2.2088932354 3.601607796  1.84026395843 3.970237073</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2010.895662    2.905250516 1.9505168176 3.859984214  1.44511132696 4.365389705</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2010.895776    2.905250516 1.7484794031 4.062021628  1.13612176577 4.674379266</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2010.895890    2.905250516 1.5768219781 4.233679053  0.87359438899 4.936906643</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2010.896005    2.905250516 1.4249379297 4.385563102  0.64130778220 5.169193249</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2010.896119    2.905250516 1.2872491792 4.523251852  0.43073101003 5.379770022</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2010.896233    2.905250516 1.1603919835 4.650109048  0.23671967134 5.573781360</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2010.896347    2.905250516 1.0421524855 4.768348546  0.05588796407 5.754613067</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2010.896461    2.905250516 0.9309817289 4.879519303 -0.11413303629 5.924634068</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2010.896575    2.905250516 0.8257457152 4.984755316 -0.27507763048 6.085578662</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 </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 </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accuracy(fitpwrhrly2)</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   ME         RMSE          MAE          MPE       MAPE         MASE           ACF1</a:t>
            </a:r>
          </a:p>
          <a:p>
            <a:pPr>
              <a:lnSpc>
                <a:spcPct val="107000"/>
              </a:lnSpc>
            </a:pPr>
            <a:r>
              <a:rPr lang="en-CA" dirty="0">
                <a:latin typeface="Garamond" panose="02020404030301010803" pitchFamily="18" charset="0"/>
                <a:ea typeface="Calibri" panose="020F0502020204030204" pitchFamily="34" charset="0"/>
                <a:cs typeface="Times New Roman" panose="02020603050405020304" pitchFamily="18" charset="0"/>
              </a:rPr>
              <a:t>Training set -0.000006587124666 0.5433547087 0.3587381601 -18.93071716 45.6710283 0.4589759348 0.008432482588</a:t>
            </a:r>
          </a:p>
        </p:txBody>
      </p:sp>
      <p:sp>
        <p:nvSpPr>
          <p:cNvPr id="3" name="TextBox 2">
            <a:extLst>
              <a:ext uri="{FF2B5EF4-FFF2-40B4-BE49-F238E27FC236}">
                <a16:creationId xmlns:a16="http://schemas.microsoft.com/office/drawing/2014/main" id="{F092FCEE-5528-4C36-AF77-280909AF06B9}"/>
              </a:ext>
            </a:extLst>
          </p:cNvPr>
          <p:cNvSpPr txBox="1"/>
          <p:nvPr/>
        </p:nvSpPr>
        <p:spPr>
          <a:xfrm>
            <a:off x="285136" y="127199"/>
            <a:ext cx="4072910" cy="584775"/>
          </a:xfrm>
          <a:prstGeom prst="rect">
            <a:avLst/>
          </a:prstGeom>
          <a:noFill/>
        </p:spPr>
        <p:txBody>
          <a:bodyPr wrap="none" rtlCol="0">
            <a:spAutoFit/>
          </a:bodyPr>
          <a:lstStyle/>
          <a:p>
            <a:r>
              <a:rPr lang="en-CA" sz="3200" dirty="0">
                <a:solidFill>
                  <a:srgbClr val="7030A0"/>
                </a:solidFill>
              </a:rPr>
              <a:t>Hourly Forecast Results</a:t>
            </a:r>
          </a:p>
        </p:txBody>
      </p:sp>
    </p:spTree>
    <p:extLst>
      <p:ext uri="{BB962C8B-B14F-4D97-AF65-F5344CB8AC3E}">
        <p14:creationId xmlns:p14="http://schemas.microsoft.com/office/powerpoint/2010/main" val="3709111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C7E1-C61F-4A99-A81C-77B943FC9482}"/>
              </a:ext>
            </a:extLst>
          </p:cNvPr>
          <p:cNvSpPr>
            <a:spLocks noGrp="1"/>
          </p:cNvSpPr>
          <p:nvPr>
            <p:ph type="title"/>
          </p:nvPr>
        </p:nvSpPr>
        <p:spPr>
          <a:xfrm>
            <a:off x="838200" y="306760"/>
            <a:ext cx="10515600" cy="1010764"/>
          </a:xfrm>
        </p:spPr>
        <p:txBody>
          <a:bodyPr>
            <a:normAutofit/>
          </a:bodyPr>
          <a:lstStyle/>
          <a:p>
            <a:r>
              <a:rPr lang="en-CA" sz="3200" b="1" dirty="0">
                <a:solidFill>
                  <a:srgbClr val="7030A0"/>
                </a:solidFill>
              </a:rPr>
              <a:t>Introduction /Rationale for Predicting Electricity Consumption</a:t>
            </a:r>
          </a:p>
        </p:txBody>
      </p:sp>
      <p:sp>
        <p:nvSpPr>
          <p:cNvPr id="3" name="Content Placeholder 2">
            <a:extLst>
              <a:ext uri="{FF2B5EF4-FFF2-40B4-BE49-F238E27FC236}">
                <a16:creationId xmlns:a16="http://schemas.microsoft.com/office/drawing/2014/main" id="{B283A1BE-C529-4CD0-8A16-58C18B536F60}"/>
              </a:ext>
            </a:extLst>
          </p:cNvPr>
          <p:cNvSpPr>
            <a:spLocks noGrp="1"/>
          </p:cNvSpPr>
          <p:nvPr>
            <p:ph idx="1"/>
          </p:nvPr>
        </p:nvSpPr>
        <p:spPr>
          <a:xfrm>
            <a:off x="838200" y="1514340"/>
            <a:ext cx="10515600" cy="4351338"/>
          </a:xfrm>
        </p:spPr>
        <p:txBody>
          <a:bodyPr>
            <a:normAutofit fontScale="92500" lnSpcReduction="20000"/>
          </a:bodyPr>
          <a:lstStyle/>
          <a:p>
            <a:r>
              <a:rPr lang="en-CA" dirty="0"/>
              <a:t>Electricity generation is expensive and the Electric energy cannot be easily stored. Methods for dealing with over / under generation are wasteful / unethical.</a:t>
            </a:r>
          </a:p>
          <a:p>
            <a:r>
              <a:rPr lang="en-CA" dirty="0"/>
              <a:t>Consumption levels are arising all around the world. Household consumption is 30% (Europe)- 40% (China) of All Loads , due to increasing use of especially heavy appliances (AC/Stove/</a:t>
            </a:r>
            <a:r>
              <a:rPr lang="en-CA" dirty="0" err="1"/>
              <a:t>Dwashers</a:t>
            </a:r>
            <a:r>
              <a:rPr lang="en-CA" dirty="0"/>
              <a:t>/Furnace).</a:t>
            </a:r>
          </a:p>
          <a:p>
            <a:r>
              <a:rPr lang="en-CA" dirty="0"/>
              <a:t>A firm grip on variation patterns will allow planning for capacity investments, maintenance, outages, incentives schemes that modify behaviour(upgrades, vacation, outdoor, Do It Yourself).</a:t>
            </a:r>
          </a:p>
          <a:p>
            <a:r>
              <a:rPr lang="en-CA" dirty="0"/>
              <a:t>Statutory Checks on Vacant Homes, Vacancy Taxes, Unhelpful Acts, Demographic pattern changes etc.</a:t>
            </a:r>
          </a:p>
          <a:p>
            <a:r>
              <a:rPr lang="en-CA" dirty="0"/>
              <a:t>Evolution of Building codes and optimization /testing  of Building materials</a:t>
            </a:r>
          </a:p>
          <a:p>
            <a:endParaRPr lang="en-CA" dirty="0"/>
          </a:p>
          <a:p>
            <a:endParaRPr lang="en-CA" dirty="0"/>
          </a:p>
        </p:txBody>
      </p:sp>
    </p:spTree>
    <p:extLst>
      <p:ext uri="{BB962C8B-B14F-4D97-AF65-F5344CB8AC3E}">
        <p14:creationId xmlns:p14="http://schemas.microsoft.com/office/powerpoint/2010/main" val="2605547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32DF3B-816E-40D0-A453-86A2B5A02DA3}"/>
              </a:ext>
            </a:extLst>
          </p:cNvPr>
          <p:cNvPicPr>
            <a:picLocks noChangeAspect="1"/>
          </p:cNvPicPr>
          <p:nvPr/>
        </p:nvPicPr>
        <p:blipFill>
          <a:blip r:embed="rId2"/>
          <a:stretch>
            <a:fillRect/>
          </a:stretch>
        </p:blipFill>
        <p:spPr>
          <a:xfrm>
            <a:off x="153251" y="149238"/>
            <a:ext cx="5297883" cy="4907705"/>
          </a:xfrm>
          <a:prstGeom prst="rect">
            <a:avLst/>
          </a:prstGeom>
        </p:spPr>
      </p:pic>
      <p:pic>
        <p:nvPicPr>
          <p:cNvPr id="3" name="Picture 2">
            <a:extLst>
              <a:ext uri="{FF2B5EF4-FFF2-40B4-BE49-F238E27FC236}">
                <a16:creationId xmlns:a16="http://schemas.microsoft.com/office/drawing/2014/main" id="{BA978326-2EA8-45D2-B755-5D454A5C7328}"/>
              </a:ext>
            </a:extLst>
          </p:cNvPr>
          <p:cNvPicPr>
            <a:picLocks noChangeAspect="1"/>
          </p:cNvPicPr>
          <p:nvPr/>
        </p:nvPicPr>
        <p:blipFill>
          <a:blip r:embed="rId3"/>
          <a:stretch>
            <a:fillRect/>
          </a:stretch>
        </p:blipFill>
        <p:spPr>
          <a:xfrm>
            <a:off x="5964116" y="149237"/>
            <a:ext cx="5297883" cy="4907705"/>
          </a:xfrm>
          <a:prstGeom prst="rect">
            <a:avLst/>
          </a:prstGeom>
        </p:spPr>
      </p:pic>
      <p:sp>
        <p:nvSpPr>
          <p:cNvPr id="4" name="TextBox 3">
            <a:extLst>
              <a:ext uri="{FF2B5EF4-FFF2-40B4-BE49-F238E27FC236}">
                <a16:creationId xmlns:a16="http://schemas.microsoft.com/office/drawing/2014/main" id="{DBA0F8B8-6501-49D8-9186-F191DFFA5E8E}"/>
              </a:ext>
            </a:extLst>
          </p:cNvPr>
          <p:cNvSpPr txBox="1"/>
          <p:nvPr/>
        </p:nvSpPr>
        <p:spPr>
          <a:xfrm>
            <a:off x="1189704" y="4836506"/>
            <a:ext cx="9311148" cy="1200329"/>
          </a:xfrm>
          <a:prstGeom prst="rect">
            <a:avLst/>
          </a:prstGeom>
          <a:noFill/>
        </p:spPr>
        <p:txBody>
          <a:bodyPr wrap="square" rtlCol="0">
            <a:spAutoFit/>
          </a:bodyPr>
          <a:lstStyle/>
          <a:p>
            <a:r>
              <a:rPr lang="en-CA" dirty="0"/>
              <a:t>Unfortunately, the bounds for the ETS hourly forecasts are much too broad to be useful. The same time series derived (e.g. ETS) package used for the daily forecast are less effective for hourly data because it looses it seasonality for hourly data. </a:t>
            </a:r>
          </a:p>
          <a:p>
            <a:r>
              <a:rPr lang="en-CA" dirty="0"/>
              <a:t> </a:t>
            </a:r>
          </a:p>
        </p:txBody>
      </p:sp>
      <p:sp>
        <p:nvSpPr>
          <p:cNvPr id="5" name="TextBox 4">
            <a:extLst>
              <a:ext uri="{FF2B5EF4-FFF2-40B4-BE49-F238E27FC236}">
                <a16:creationId xmlns:a16="http://schemas.microsoft.com/office/drawing/2014/main" id="{491617B7-FB1E-4FF1-B249-00DD57FE4959}"/>
              </a:ext>
            </a:extLst>
          </p:cNvPr>
          <p:cNvSpPr txBox="1"/>
          <p:nvPr/>
        </p:nvSpPr>
        <p:spPr>
          <a:xfrm>
            <a:off x="4503174" y="149237"/>
            <a:ext cx="2105192" cy="369332"/>
          </a:xfrm>
          <a:prstGeom prst="rect">
            <a:avLst/>
          </a:prstGeom>
          <a:noFill/>
        </p:spPr>
        <p:txBody>
          <a:bodyPr wrap="none" rtlCol="0">
            <a:spAutoFit/>
          </a:bodyPr>
          <a:lstStyle/>
          <a:p>
            <a:r>
              <a:rPr lang="en-CA" b="1" dirty="0">
                <a:solidFill>
                  <a:srgbClr val="0070C0"/>
                </a:solidFill>
              </a:rPr>
              <a:t>HOURLY FORECASTS</a:t>
            </a:r>
          </a:p>
        </p:txBody>
      </p:sp>
    </p:spTree>
    <p:extLst>
      <p:ext uri="{BB962C8B-B14F-4D97-AF65-F5344CB8AC3E}">
        <p14:creationId xmlns:p14="http://schemas.microsoft.com/office/powerpoint/2010/main" val="264165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3C9497-321F-4ADF-A4BD-F1E811B809F4}"/>
              </a:ext>
            </a:extLst>
          </p:cNvPr>
          <p:cNvPicPr>
            <a:picLocks noChangeAspect="1"/>
          </p:cNvPicPr>
          <p:nvPr/>
        </p:nvPicPr>
        <p:blipFill>
          <a:blip r:embed="rId2"/>
          <a:stretch>
            <a:fillRect/>
          </a:stretch>
        </p:blipFill>
        <p:spPr>
          <a:xfrm>
            <a:off x="6652373" y="630540"/>
            <a:ext cx="5297883" cy="4652544"/>
          </a:xfrm>
          <a:prstGeom prst="rect">
            <a:avLst/>
          </a:prstGeom>
        </p:spPr>
      </p:pic>
      <p:pic>
        <p:nvPicPr>
          <p:cNvPr id="3" name="Picture 2">
            <a:extLst>
              <a:ext uri="{FF2B5EF4-FFF2-40B4-BE49-F238E27FC236}">
                <a16:creationId xmlns:a16="http://schemas.microsoft.com/office/drawing/2014/main" id="{3265B088-7B47-406F-83B7-D383E8F566F5}"/>
              </a:ext>
            </a:extLst>
          </p:cNvPr>
          <p:cNvPicPr>
            <a:picLocks noChangeAspect="1"/>
          </p:cNvPicPr>
          <p:nvPr/>
        </p:nvPicPr>
        <p:blipFill>
          <a:blip r:embed="rId3"/>
          <a:stretch>
            <a:fillRect/>
          </a:stretch>
        </p:blipFill>
        <p:spPr>
          <a:xfrm>
            <a:off x="507213" y="630540"/>
            <a:ext cx="5297883" cy="4652148"/>
          </a:xfrm>
          <a:prstGeom prst="rect">
            <a:avLst/>
          </a:prstGeom>
        </p:spPr>
      </p:pic>
      <p:sp>
        <p:nvSpPr>
          <p:cNvPr id="4" name="TextBox 3">
            <a:extLst>
              <a:ext uri="{FF2B5EF4-FFF2-40B4-BE49-F238E27FC236}">
                <a16:creationId xmlns:a16="http://schemas.microsoft.com/office/drawing/2014/main" id="{97979F8E-DC6A-45E0-91FA-D4396972A10B}"/>
              </a:ext>
            </a:extLst>
          </p:cNvPr>
          <p:cNvSpPr txBox="1"/>
          <p:nvPr/>
        </p:nvSpPr>
        <p:spPr>
          <a:xfrm>
            <a:off x="4503174" y="149237"/>
            <a:ext cx="6620467" cy="369332"/>
          </a:xfrm>
          <a:prstGeom prst="rect">
            <a:avLst/>
          </a:prstGeom>
          <a:noFill/>
        </p:spPr>
        <p:txBody>
          <a:bodyPr wrap="none" rtlCol="0">
            <a:spAutoFit/>
          </a:bodyPr>
          <a:lstStyle/>
          <a:p>
            <a:r>
              <a:rPr lang="en-CA" b="1" dirty="0">
                <a:solidFill>
                  <a:srgbClr val="0070C0"/>
                </a:solidFill>
              </a:rPr>
              <a:t>HOURLY FORECASTS </a:t>
            </a:r>
            <a:r>
              <a:rPr lang="en-CA" b="1">
                <a:solidFill>
                  <a:srgbClr val="0070C0"/>
                </a:solidFill>
              </a:rPr>
              <a:t>– TBATS </a:t>
            </a:r>
            <a:r>
              <a:rPr lang="en-CA" b="1" dirty="0">
                <a:solidFill>
                  <a:srgbClr val="0070C0"/>
                </a:solidFill>
              </a:rPr>
              <a:t>– COMPLEX TIME SERIES Multiple Freq</a:t>
            </a:r>
          </a:p>
        </p:txBody>
      </p:sp>
      <p:sp>
        <p:nvSpPr>
          <p:cNvPr id="5" name="Rectangle 4">
            <a:extLst>
              <a:ext uri="{FF2B5EF4-FFF2-40B4-BE49-F238E27FC236}">
                <a16:creationId xmlns:a16="http://schemas.microsoft.com/office/drawing/2014/main" id="{4E4D86C7-E300-4115-ADEA-C24090C4E666}"/>
              </a:ext>
            </a:extLst>
          </p:cNvPr>
          <p:cNvSpPr/>
          <p:nvPr/>
        </p:nvSpPr>
        <p:spPr>
          <a:xfrm>
            <a:off x="2757096" y="5395055"/>
            <a:ext cx="6096000" cy="1200329"/>
          </a:xfrm>
          <a:prstGeom prst="rect">
            <a:avLst/>
          </a:prstGeom>
        </p:spPr>
        <p:txBody>
          <a:bodyPr>
            <a:spAutoFit/>
          </a:bodyPr>
          <a:lstStyle/>
          <a:p>
            <a:r>
              <a:rPr lang="en-CA" dirty="0"/>
              <a:t>Thus, we had to resort to using TBATS package to have more meaningful results. This is also time series derived but handles multiple frequencies or zero frequencies much better. The results were only marginally better.</a:t>
            </a:r>
          </a:p>
        </p:txBody>
      </p:sp>
    </p:spTree>
    <p:extLst>
      <p:ext uri="{BB962C8B-B14F-4D97-AF65-F5344CB8AC3E}">
        <p14:creationId xmlns:p14="http://schemas.microsoft.com/office/powerpoint/2010/main" val="4288094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C1008D-4DF4-41C9-91F4-90389D0E5825}"/>
              </a:ext>
            </a:extLst>
          </p:cNvPr>
          <p:cNvPicPr>
            <a:picLocks noChangeAspect="1"/>
          </p:cNvPicPr>
          <p:nvPr/>
        </p:nvPicPr>
        <p:blipFill>
          <a:blip r:embed="rId2"/>
          <a:stretch>
            <a:fillRect/>
          </a:stretch>
        </p:blipFill>
        <p:spPr>
          <a:xfrm>
            <a:off x="3447058" y="975147"/>
            <a:ext cx="5297883" cy="4907705"/>
          </a:xfrm>
          <a:prstGeom prst="rect">
            <a:avLst/>
          </a:prstGeom>
        </p:spPr>
      </p:pic>
      <p:sp>
        <p:nvSpPr>
          <p:cNvPr id="3" name="TextBox 2">
            <a:extLst>
              <a:ext uri="{FF2B5EF4-FFF2-40B4-BE49-F238E27FC236}">
                <a16:creationId xmlns:a16="http://schemas.microsoft.com/office/drawing/2014/main" id="{2E1123E7-0BCA-4797-9072-6472F48B36FA}"/>
              </a:ext>
            </a:extLst>
          </p:cNvPr>
          <p:cNvSpPr txBox="1"/>
          <p:nvPr/>
        </p:nvSpPr>
        <p:spPr>
          <a:xfrm>
            <a:off x="353961" y="176980"/>
            <a:ext cx="4951612" cy="584775"/>
          </a:xfrm>
          <a:prstGeom prst="rect">
            <a:avLst/>
          </a:prstGeom>
          <a:noFill/>
        </p:spPr>
        <p:txBody>
          <a:bodyPr wrap="none" rtlCol="0">
            <a:spAutoFit/>
          </a:bodyPr>
          <a:lstStyle/>
          <a:p>
            <a:r>
              <a:rPr lang="en-CA" sz="3200" dirty="0">
                <a:solidFill>
                  <a:srgbClr val="7030A0"/>
                </a:solidFill>
              </a:rPr>
              <a:t>Model Accuracy Comparison</a:t>
            </a:r>
          </a:p>
        </p:txBody>
      </p:sp>
    </p:spTree>
    <p:extLst>
      <p:ext uri="{BB962C8B-B14F-4D97-AF65-F5344CB8AC3E}">
        <p14:creationId xmlns:p14="http://schemas.microsoft.com/office/powerpoint/2010/main" val="2743231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79F2D9-9C45-4A88-9CB7-7EAFAA96955B}"/>
              </a:ext>
            </a:extLst>
          </p:cNvPr>
          <p:cNvPicPr>
            <a:picLocks noChangeAspect="1"/>
          </p:cNvPicPr>
          <p:nvPr/>
        </p:nvPicPr>
        <p:blipFill>
          <a:blip r:embed="rId2"/>
          <a:stretch>
            <a:fillRect/>
          </a:stretch>
        </p:blipFill>
        <p:spPr>
          <a:xfrm>
            <a:off x="2064773" y="783426"/>
            <a:ext cx="7289881" cy="4232932"/>
          </a:xfrm>
          <a:prstGeom prst="rect">
            <a:avLst/>
          </a:prstGeom>
        </p:spPr>
      </p:pic>
      <p:cxnSp>
        <p:nvCxnSpPr>
          <p:cNvPr id="4" name="Straight Connector 3">
            <a:extLst>
              <a:ext uri="{FF2B5EF4-FFF2-40B4-BE49-F238E27FC236}">
                <a16:creationId xmlns:a16="http://schemas.microsoft.com/office/drawing/2014/main" id="{4AF89F0D-9230-4982-B767-3009596FE284}"/>
              </a:ext>
            </a:extLst>
          </p:cNvPr>
          <p:cNvCxnSpPr>
            <a:stCxn id="2" idx="1"/>
            <a:endCxn id="2" idx="3"/>
          </p:cNvCxnSpPr>
          <p:nvPr/>
        </p:nvCxnSpPr>
        <p:spPr>
          <a:xfrm>
            <a:off x="2064773" y="2899892"/>
            <a:ext cx="728988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DE5CC9A-09A9-49E9-85AE-EBCDA67DEEA5}"/>
              </a:ext>
            </a:extLst>
          </p:cNvPr>
          <p:cNvSpPr txBox="1"/>
          <p:nvPr/>
        </p:nvSpPr>
        <p:spPr>
          <a:xfrm>
            <a:off x="806244" y="4831692"/>
            <a:ext cx="11266482" cy="1477328"/>
          </a:xfrm>
          <a:prstGeom prst="rect">
            <a:avLst/>
          </a:prstGeom>
          <a:noFill/>
        </p:spPr>
        <p:txBody>
          <a:bodyPr wrap="none" rtlCol="0">
            <a:spAutoFit/>
          </a:bodyPr>
          <a:lstStyle/>
          <a:p>
            <a:r>
              <a:rPr lang="en-CA" b="1" dirty="0"/>
              <a:t>AIC (Akaike Information Criteria) is a relative measure of model parsimony i.e. model efficiency.  </a:t>
            </a:r>
          </a:p>
          <a:p>
            <a:r>
              <a:rPr lang="en-CA" b="1" dirty="0"/>
              <a:t>Meaningful  compare two models data and comparing alternate hypothesis.</a:t>
            </a:r>
          </a:p>
          <a:p>
            <a:endParaRPr lang="en-CA" b="1" dirty="0"/>
          </a:p>
          <a:p>
            <a:r>
              <a:rPr lang="en-CA" b="1" dirty="0"/>
              <a:t>R-squared is a relative measure of fit, RMSE is absolute  also reported in units of response variable (kilowatts-hour</a:t>
            </a:r>
            <a:r>
              <a:rPr lang="en-CA" b="1"/>
              <a:t>). </a:t>
            </a:r>
          </a:p>
          <a:p>
            <a:r>
              <a:rPr lang="en-CA" b="1"/>
              <a:t>Lower </a:t>
            </a:r>
            <a:r>
              <a:rPr lang="en-CA" b="1" dirty="0"/>
              <a:t>values of RMSE model fits better. </a:t>
            </a:r>
            <a:endParaRPr lang="en-CA" dirty="0"/>
          </a:p>
        </p:txBody>
      </p:sp>
    </p:spTree>
    <p:extLst>
      <p:ext uri="{BB962C8B-B14F-4D97-AF65-F5344CB8AC3E}">
        <p14:creationId xmlns:p14="http://schemas.microsoft.com/office/powerpoint/2010/main" val="386902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87A33-DF07-4BD6-8C62-A40A7E2E62E9}"/>
              </a:ext>
            </a:extLst>
          </p:cNvPr>
          <p:cNvSpPr>
            <a:spLocks noGrp="1"/>
          </p:cNvSpPr>
          <p:nvPr>
            <p:ph type="title"/>
          </p:nvPr>
        </p:nvSpPr>
        <p:spPr>
          <a:xfrm>
            <a:off x="710381" y="256971"/>
            <a:ext cx="10515600" cy="519778"/>
          </a:xfrm>
        </p:spPr>
        <p:txBody>
          <a:bodyPr>
            <a:normAutofit fontScale="90000"/>
          </a:bodyPr>
          <a:lstStyle/>
          <a:p>
            <a:r>
              <a:rPr lang="en-CA" b="1" dirty="0"/>
              <a:t>Summary and Conclusion</a:t>
            </a:r>
          </a:p>
        </p:txBody>
      </p:sp>
      <p:sp>
        <p:nvSpPr>
          <p:cNvPr id="3" name="Content Placeholder 2">
            <a:extLst>
              <a:ext uri="{FF2B5EF4-FFF2-40B4-BE49-F238E27FC236}">
                <a16:creationId xmlns:a16="http://schemas.microsoft.com/office/drawing/2014/main" id="{57C1F62B-1211-4328-99FA-2E50E9CD9C31}"/>
              </a:ext>
            </a:extLst>
          </p:cNvPr>
          <p:cNvSpPr>
            <a:spLocks noGrp="1"/>
          </p:cNvSpPr>
          <p:nvPr>
            <p:ph idx="1"/>
          </p:nvPr>
        </p:nvSpPr>
        <p:spPr>
          <a:xfrm>
            <a:off x="710381" y="1068541"/>
            <a:ext cx="10515600" cy="5532487"/>
          </a:xfrm>
        </p:spPr>
        <p:txBody>
          <a:bodyPr>
            <a:normAutofit fontScale="77500" lnSpcReduction="20000"/>
          </a:bodyPr>
          <a:lstStyle/>
          <a:p>
            <a:r>
              <a:rPr lang="en-CA" b="1" dirty="0"/>
              <a:t>Attributes </a:t>
            </a:r>
            <a:r>
              <a:rPr lang="en-CA" b="1" dirty="0" err="1"/>
              <a:t>PwerC</a:t>
            </a:r>
            <a:r>
              <a:rPr lang="en-CA" b="1" dirty="0"/>
              <a:t> were combined / aggregated to hourly averages and merged with weather attributes selected base on definition, response (variance), and cross-correlation. </a:t>
            </a:r>
          </a:p>
          <a:p>
            <a:r>
              <a:rPr lang="en-CA" b="1" dirty="0"/>
              <a:t>These were further aggregated into daily, weekly and monthly modes, three of which were modeled hourly, daily and monthly.</a:t>
            </a:r>
            <a:endParaRPr lang="en-CA" dirty="0"/>
          </a:p>
          <a:p>
            <a:r>
              <a:rPr lang="en-CA" b="1" dirty="0"/>
              <a:t>Models used: SVM (E1071 package), Artificial Neural Nets (</a:t>
            </a:r>
            <a:r>
              <a:rPr lang="en-CA" b="1" dirty="0" err="1"/>
              <a:t>neuralnet</a:t>
            </a:r>
            <a:r>
              <a:rPr lang="en-CA" b="1" dirty="0"/>
              <a:t> package), Times Series Exponential Smoothening (ETS,) with ARIMA option (Forecast and Stats packages), and Time Series TBATS which is in base R.</a:t>
            </a:r>
            <a:endParaRPr lang="en-CA" dirty="0"/>
          </a:p>
          <a:p>
            <a:r>
              <a:rPr lang="en-CA" b="1" dirty="0">
                <a:solidFill>
                  <a:srgbClr val="7030A0"/>
                </a:solidFill>
              </a:rPr>
              <a:t>There is no one model that works well for all the three levels of aggregation: hourly, daily, monthly. </a:t>
            </a:r>
          </a:p>
          <a:p>
            <a:pPr lvl="1"/>
            <a:r>
              <a:rPr lang="en-CA" b="1" dirty="0">
                <a:solidFill>
                  <a:srgbClr val="7030A0"/>
                </a:solidFill>
              </a:rPr>
              <a:t>Hourly level prediction best with TBATS (good response) &amp; ARIMA (low error).</a:t>
            </a:r>
          </a:p>
          <a:p>
            <a:pPr lvl="1"/>
            <a:r>
              <a:rPr lang="en-CA" b="1" dirty="0">
                <a:solidFill>
                  <a:srgbClr val="7030A0"/>
                </a:solidFill>
              </a:rPr>
              <a:t>Monthly level prediction is best done with SVM </a:t>
            </a:r>
          </a:p>
          <a:p>
            <a:pPr lvl="1"/>
            <a:r>
              <a:rPr lang="en-CA" b="1" dirty="0">
                <a:solidFill>
                  <a:srgbClr val="7030A0"/>
                </a:solidFill>
              </a:rPr>
              <a:t>Daily level prediction was very impressive with ETS –ARIMA and ANN</a:t>
            </a:r>
            <a:endParaRPr lang="en-CA" dirty="0">
              <a:solidFill>
                <a:srgbClr val="7030A0"/>
              </a:solidFill>
            </a:endParaRPr>
          </a:p>
          <a:p>
            <a:r>
              <a:rPr lang="en-CA" dirty="0">
                <a:solidFill>
                  <a:srgbClr val="7030A0"/>
                </a:solidFill>
              </a:rPr>
              <a:t>Implications</a:t>
            </a:r>
          </a:p>
          <a:p>
            <a:pPr lvl="1"/>
            <a:r>
              <a:rPr lang="en-CA" dirty="0">
                <a:solidFill>
                  <a:srgbClr val="7030A0"/>
                </a:solidFill>
              </a:rPr>
              <a:t>June is the best month for Maintenance in this area, </a:t>
            </a:r>
            <a:r>
              <a:rPr lang="en-CA" dirty="0" err="1">
                <a:solidFill>
                  <a:srgbClr val="7030A0"/>
                </a:solidFill>
              </a:rPr>
              <a:t>PwrCon</a:t>
            </a:r>
            <a:r>
              <a:rPr lang="en-CA" dirty="0">
                <a:solidFill>
                  <a:srgbClr val="7030A0"/>
                </a:solidFill>
              </a:rPr>
              <a:t> is Lowest</a:t>
            </a:r>
          </a:p>
          <a:p>
            <a:pPr lvl="1"/>
            <a:r>
              <a:rPr lang="en-CA" dirty="0">
                <a:solidFill>
                  <a:srgbClr val="7030A0"/>
                </a:solidFill>
              </a:rPr>
              <a:t>Jan- Dec is and winter months are the best months to apply incentives lowering consumption.</a:t>
            </a:r>
          </a:p>
          <a:p>
            <a:pPr lvl="1"/>
            <a:r>
              <a:rPr lang="en-CA" dirty="0">
                <a:solidFill>
                  <a:srgbClr val="7030A0"/>
                </a:solidFill>
              </a:rPr>
              <a:t>The hourly consumption pattern is the  most stochastic.</a:t>
            </a:r>
          </a:p>
          <a:p>
            <a:pPr lvl="1"/>
            <a:r>
              <a:rPr lang="en-CA" dirty="0">
                <a:solidFill>
                  <a:srgbClr val="7030A0"/>
                </a:solidFill>
              </a:rPr>
              <a:t>For this household, the trend in consumption is a very slow drop or constant trend over the four years, suggesting that growth in </a:t>
            </a:r>
            <a:r>
              <a:rPr lang="en-CA" dirty="0" err="1">
                <a:solidFill>
                  <a:srgbClr val="7030A0"/>
                </a:solidFill>
              </a:rPr>
              <a:t>PwrCon</a:t>
            </a:r>
            <a:r>
              <a:rPr lang="en-CA" dirty="0">
                <a:solidFill>
                  <a:srgbClr val="7030A0"/>
                </a:solidFill>
              </a:rPr>
              <a:t> maybe due to other factors such as population growth.</a:t>
            </a:r>
            <a:endParaRPr lang="en-CA" dirty="0"/>
          </a:p>
        </p:txBody>
      </p:sp>
    </p:spTree>
    <p:extLst>
      <p:ext uri="{BB962C8B-B14F-4D97-AF65-F5344CB8AC3E}">
        <p14:creationId xmlns:p14="http://schemas.microsoft.com/office/powerpoint/2010/main" val="2361798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FCAEF-9397-4706-A015-E513CB9D4BCF}"/>
              </a:ext>
            </a:extLst>
          </p:cNvPr>
          <p:cNvSpPr txBox="1"/>
          <p:nvPr/>
        </p:nvSpPr>
        <p:spPr>
          <a:xfrm>
            <a:off x="3303639" y="2546555"/>
            <a:ext cx="5542286" cy="2123658"/>
          </a:xfrm>
          <a:prstGeom prst="rect">
            <a:avLst/>
          </a:prstGeom>
          <a:noFill/>
        </p:spPr>
        <p:txBody>
          <a:bodyPr wrap="none" rtlCol="0">
            <a:spAutoFit/>
          </a:bodyPr>
          <a:lstStyle/>
          <a:p>
            <a:r>
              <a:rPr lang="en-CA" sz="4400" dirty="0">
                <a:solidFill>
                  <a:srgbClr val="0070C0"/>
                </a:solidFill>
              </a:rPr>
              <a:t>Questions and Answers</a:t>
            </a:r>
          </a:p>
          <a:p>
            <a:endParaRPr lang="en-CA" sz="4400" dirty="0">
              <a:solidFill>
                <a:srgbClr val="0070C0"/>
              </a:solidFill>
            </a:endParaRPr>
          </a:p>
          <a:p>
            <a:pPr algn="ctr"/>
            <a:r>
              <a:rPr lang="en-CA" sz="4400" dirty="0">
                <a:solidFill>
                  <a:srgbClr val="0070C0"/>
                </a:solidFill>
              </a:rPr>
              <a:t>End of Presentation</a:t>
            </a:r>
          </a:p>
        </p:txBody>
      </p:sp>
    </p:spTree>
    <p:extLst>
      <p:ext uri="{BB962C8B-B14F-4D97-AF65-F5344CB8AC3E}">
        <p14:creationId xmlns:p14="http://schemas.microsoft.com/office/powerpoint/2010/main" val="4183864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F4215C-32F1-4FD9-84A4-1D25B1F6A213}"/>
              </a:ext>
            </a:extLst>
          </p:cNvPr>
          <p:cNvSpPr txBox="1"/>
          <p:nvPr/>
        </p:nvSpPr>
        <p:spPr>
          <a:xfrm>
            <a:off x="487181" y="273631"/>
            <a:ext cx="3034164" cy="584775"/>
          </a:xfrm>
          <a:prstGeom prst="rect">
            <a:avLst/>
          </a:prstGeom>
          <a:noFill/>
        </p:spPr>
        <p:txBody>
          <a:bodyPr wrap="none" rtlCol="0">
            <a:spAutoFit/>
          </a:bodyPr>
          <a:lstStyle/>
          <a:p>
            <a:r>
              <a:rPr lang="en-CA" sz="3200" b="1" dirty="0">
                <a:solidFill>
                  <a:srgbClr val="7030A0"/>
                </a:solidFill>
              </a:rPr>
              <a:t>Analysis Method</a:t>
            </a:r>
          </a:p>
        </p:txBody>
      </p:sp>
      <p:pic>
        <p:nvPicPr>
          <p:cNvPr id="7" name="Picture 6">
            <a:extLst>
              <a:ext uri="{FF2B5EF4-FFF2-40B4-BE49-F238E27FC236}">
                <a16:creationId xmlns:a16="http://schemas.microsoft.com/office/drawing/2014/main" id="{847E6263-3A0D-4BA8-92C4-26180069A458}"/>
              </a:ext>
            </a:extLst>
          </p:cNvPr>
          <p:cNvPicPr>
            <a:picLocks noChangeAspect="1"/>
          </p:cNvPicPr>
          <p:nvPr/>
        </p:nvPicPr>
        <p:blipFill>
          <a:blip r:embed="rId2"/>
          <a:stretch>
            <a:fillRect/>
          </a:stretch>
        </p:blipFill>
        <p:spPr>
          <a:xfrm>
            <a:off x="707924" y="1315246"/>
            <a:ext cx="9054038" cy="4977399"/>
          </a:xfrm>
          <a:prstGeom prst="rect">
            <a:avLst/>
          </a:prstGeom>
        </p:spPr>
      </p:pic>
    </p:spTree>
    <p:extLst>
      <p:ext uri="{BB962C8B-B14F-4D97-AF65-F5344CB8AC3E}">
        <p14:creationId xmlns:p14="http://schemas.microsoft.com/office/powerpoint/2010/main" val="1505598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49BC79-9698-4333-B95B-C2094BCBB1D5}"/>
              </a:ext>
            </a:extLst>
          </p:cNvPr>
          <p:cNvPicPr>
            <a:picLocks noChangeAspect="1"/>
          </p:cNvPicPr>
          <p:nvPr/>
        </p:nvPicPr>
        <p:blipFill>
          <a:blip r:embed="rId2"/>
          <a:stretch>
            <a:fillRect/>
          </a:stretch>
        </p:blipFill>
        <p:spPr>
          <a:xfrm>
            <a:off x="210724" y="535755"/>
            <a:ext cx="11120284" cy="3136490"/>
          </a:xfrm>
          <a:prstGeom prst="rect">
            <a:avLst/>
          </a:prstGeom>
        </p:spPr>
      </p:pic>
      <p:sp>
        <p:nvSpPr>
          <p:cNvPr id="6" name="TextBox 5">
            <a:extLst>
              <a:ext uri="{FF2B5EF4-FFF2-40B4-BE49-F238E27FC236}">
                <a16:creationId xmlns:a16="http://schemas.microsoft.com/office/drawing/2014/main" id="{ECC519AD-95B4-4509-9F75-930FD4AAD1DE}"/>
              </a:ext>
            </a:extLst>
          </p:cNvPr>
          <p:cNvSpPr txBox="1"/>
          <p:nvPr/>
        </p:nvSpPr>
        <p:spPr>
          <a:xfrm>
            <a:off x="210724" y="3995678"/>
            <a:ext cx="6996082" cy="2677656"/>
          </a:xfrm>
          <a:prstGeom prst="rect">
            <a:avLst/>
          </a:prstGeom>
          <a:noFill/>
        </p:spPr>
        <p:txBody>
          <a:bodyPr wrap="none" rtlCol="0">
            <a:spAutoFit/>
          </a:bodyPr>
          <a:lstStyle/>
          <a:p>
            <a:r>
              <a:rPr lang="en-CA" sz="2400" b="1" i="1" u="sng" dirty="0">
                <a:solidFill>
                  <a:srgbClr val="7030A0"/>
                </a:solidFill>
              </a:rPr>
              <a:t>Examples of Some Attribute Transformations</a:t>
            </a:r>
            <a:endParaRPr lang="en-CA" sz="2400" b="1" u="sng" dirty="0">
              <a:solidFill>
                <a:srgbClr val="7030A0"/>
              </a:solidFill>
            </a:endParaRPr>
          </a:p>
          <a:p>
            <a:r>
              <a:rPr lang="en-CA" i="1" dirty="0">
                <a:solidFill>
                  <a:srgbClr val="7030A0"/>
                </a:solidFill>
              </a:rPr>
              <a:t> </a:t>
            </a:r>
            <a:r>
              <a:rPr lang="en-CA" i="1" dirty="0" err="1">
                <a:solidFill>
                  <a:srgbClr val="7030A0"/>
                </a:solidFill>
              </a:rPr>
              <a:t>hholdpcon$wdate</a:t>
            </a:r>
            <a:r>
              <a:rPr lang="en-CA" i="1" dirty="0">
                <a:solidFill>
                  <a:srgbClr val="7030A0"/>
                </a:solidFill>
              </a:rPr>
              <a:t> &lt;- </a:t>
            </a:r>
            <a:r>
              <a:rPr lang="en-CA" i="1" dirty="0" err="1">
                <a:solidFill>
                  <a:srgbClr val="7030A0"/>
                </a:solidFill>
              </a:rPr>
              <a:t>as.Date</a:t>
            </a:r>
            <a:r>
              <a:rPr lang="en-CA" i="1" dirty="0">
                <a:solidFill>
                  <a:srgbClr val="7030A0"/>
                </a:solidFill>
              </a:rPr>
              <a:t>(</a:t>
            </a:r>
            <a:r>
              <a:rPr lang="en-CA" i="1" dirty="0" err="1">
                <a:solidFill>
                  <a:srgbClr val="7030A0"/>
                </a:solidFill>
              </a:rPr>
              <a:t>hholdpcon$wdate</a:t>
            </a:r>
            <a:r>
              <a:rPr lang="en-CA" i="1" dirty="0">
                <a:solidFill>
                  <a:srgbClr val="7030A0"/>
                </a:solidFill>
              </a:rPr>
              <a:t>, format = "%d/%m/%Y")</a:t>
            </a:r>
            <a:endParaRPr lang="en-CA" dirty="0">
              <a:solidFill>
                <a:srgbClr val="7030A0"/>
              </a:solidFill>
            </a:endParaRPr>
          </a:p>
          <a:p>
            <a:r>
              <a:rPr lang="en-CA" i="1" dirty="0">
                <a:solidFill>
                  <a:srgbClr val="7030A0"/>
                </a:solidFill>
              </a:rPr>
              <a:t> </a:t>
            </a:r>
            <a:r>
              <a:rPr lang="en-CA" i="1" dirty="0" err="1">
                <a:solidFill>
                  <a:srgbClr val="7030A0"/>
                </a:solidFill>
              </a:rPr>
              <a:t>hholdpcon$apower</a:t>
            </a:r>
            <a:r>
              <a:rPr lang="en-CA" i="1" dirty="0">
                <a:solidFill>
                  <a:srgbClr val="7030A0"/>
                </a:solidFill>
              </a:rPr>
              <a:t> &lt;- </a:t>
            </a:r>
            <a:r>
              <a:rPr lang="en-CA" i="1" dirty="0" err="1">
                <a:solidFill>
                  <a:srgbClr val="7030A0"/>
                </a:solidFill>
              </a:rPr>
              <a:t>as.numeric</a:t>
            </a:r>
            <a:r>
              <a:rPr lang="en-CA" i="1" dirty="0">
                <a:solidFill>
                  <a:srgbClr val="7030A0"/>
                </a:solidFill>
              </a:rPr>
              <a:t>(</a:t>
            </a:r>
            <a:r>
              <a:rPr lang="en-CA" i="1" dirty="0" err="1">
                <a:solidFill>
                  <a:srgbClr val="7030A0"/>
                </a:solidFill>
              </a:rPr>
              <a:t>as.character</a:t>
            </a:r>
            <a:r>
              <a:rPr lang="en-CA" i="1" dirty="0">
                <a:solidFill>
                  <a:srgbClr val="7030A0"/>
                </a:solidFill>
              </a:rPr>
              <a:t>(</a:t>
            </a:r>
            <a:r>
              <a:rPr lang="en-CA" i="1" dirty="0" err="1">
                <a:solidFill>
                  <a:srgbClr val="7030A0"/>
                </a:solidFill>
              </a:rPr>
              <a:t>hholdpcon$apower</a:t>
            </a:r>
            <a:r>
              <a:rPr lang="en-CA" i="1" dirty="0">
                <a:solidFill>
                  <a:srgbClr val="7030A0"/>
                </a:solidFill>
              </a:rPr>
              <a:t>))</a:t>
            </a:r>
            <a:endParaRPr lang="en-CA" dirty="0">
              <a:solidFill>
                <a:srgbClr val="7030A0"/>
              </a:solidFill>
            </a:endParaRPr>
          </a:p>
          <a:p>
            <a:r>
              <a:rPr lang="en-CA" i="1" dirty="0">
                <a:solidFill>
                  <a:srgbClr val="7030A0"/>
                </a:solidFill>
              </a:rPr>
              <a:t> </a:t>
            </a:r>
            <a:r>
              <a:rPr lang="en-CA" i="1" dirty="0" err="1">
                <a:solidFill>
                  <a:srgbClr val="7030A0"/>
                </a:solidFill>
              </a:rPr>
              <a:t>hholdpcon$rpower</a:t>
            </a:r>
            <a:r>
              <a:rPr lang="en-CA" i="1" dirty="0">
                <a:solidFill>
                  <a:srgbClr val="7030A0"/>
                </a:solidFill>
              </a:rPr>
              <a:t> &lt;- </a:t>
            </a:r>
            <a:r>
              <a:rPr lang="en-CA" i="1" dirty="0" err="1">
                <a:solidFill>
                  <a:srgbClr val="7030A0"/>
                </a:solidFill>
              </a:rPr>
              <a:t>as.numeric</a:t>
            </a:r>
            <a:r>
              <a:rPr lang="en-CA" i="1" dirty="0">
                <a:solidFill>
                  <a:srgbClr val="7030A0"/>
                </a:solidFill>
              </a:rPr>
              <a:t>(</a:t>
            </a:r>
            <a:r>
              <a:rPr lang="en-CA" i="1" dirty="0" err="1">
                <a:solidFill>
                  <a:srgbClr val="7030A0"/>
                </a:solidFill>
              </a:rPr>
              <a:t>as.character</a:t>
            </a:r>
            <a:r>
              <a:rPr lang="en-CA" i="1" dirty="0">
                <a:solidFill>
                  <a:srgbClr val="7030A0"/>
                </a:solidFill>
              </a:rPr>
              <a:t>(</a:t>
            </a:r>
            <a:r>
              <a:rPr lang="en-CA" i="1" dirty="0" err="1">
                <a:solidFill>
                  <a:srgbClr val="7030A0"/>
                </a:solidFill>
              </a:rPr>
              <a:t>hholdpcon$rpower</a:t>
            </a:r>
            <a:r>
              <a:rPr lang="en-CA" i="1" dirty="0">
                <a:solidFill>
                  <a:srgbClr val="7030A0"/>
                </a:solidFill>
              </a:rPr>
              <a:t>))</a:t>
            </a:r>
            <a:endParaRPr lang="en-CA" dirty="0">
              <a:solidFill>
                <a:srgbClr val="7030A0"/>
              </a:solidFill>
            </a:endParaRPr>
          </a:p>
          <a:p>
            <a:r>
              <a:rPr lang="en-CA" i="1" dirty="0" err="1">
                <a:solidFill>
                  <a:srgbClr val="FF0000"/>
                </a:solidFill>
              </a:rPr>
              <a:t>install.packages</a:t>
            </a:r>
            <a:r>
              <a:rPr lang="en-CA" i="1" dirty="0">
                <a:solidFill>
                  <a:srgbClr val="FF0000"/>
                </a:solidFill>
              </a:rPr>
              <a:t>("</a:t>
            </a:r>
            <a:r>
              <a:rPr lang="en-CA" i="1" dirty="0" err="1">
                <a:solidFill>
                  <a:srgbClr val="FF0000"/>
                </a:solidFill>
              </a:rPr>
              <a:t>lubridate</a:t>
            </a:r>
            <a:r>
              <a:rPr lang="en-CA" i="1" dirty="0">
                <a:solidFill>
                  <a:srgbClr val="FF0000"/>
                </a:solidFill>
              </a:rPr>
              <a:t>")</a:t>
            </a:r>
            <a:endParaRPr lang="en-CA" dirty="0">
              <a:solidFill>
                <a:srgbClr val="FF0000"/>
              </a:solidFill>
            </a:endParaRPr>
          </a:p>
          <a:p>
            <a:r>
              <a:rPr lang="en-CA" i="1" dirty="0">
                <a:solidFill>
                  <a:srgbClr val="FF0000"/>
                </a:solidFill>
              </a:rPr>
              <a:t>library(</a:t>
            </a:r>
            <a:r>
              <a:rPr lang="en-CA" i="1" dirty="0" err="1">
                <a:solidFill>
                  <a:srgbClr val="FF0000"/>
                </a:solidFill>
              </a:rPr>
              <a:t>lubridate</a:t>
            </a:r>
            <a:r>
              <a:rPr lang="en-CA" i="1" dirty="0">
                <a:solidFill>
                  <a:srgbClr val="FF0000"/>
                </a:solidFill>
              </a:rPr>
              <a:t>)</a:t>
            </a:r>
            <a:endParaRPr lang="en-CA" dirty="0">
              <a:solidFill>
                <a:srgbClr val="FF0000"/>
              </a:solidFill>
            </a:endParaRPr>
          </a:p>
          <a:p>
            <a:r>
              <a:rPr lang="en-CA" i="1" dirty="0">
                <a:solidFill>
                  <a:srgbClr val="7030A0"/>
                </a:solidFill>
              </a:rPr>
              <a:t> </a:t>
            </a:r>
            <a:r>
              <a:rPr lang="en-CA" i="1" dirty="0" err="1">
                <a:solidFill>
                  <a:srgbClr val="7030A0"/>
                </a:solidFill>
              </a:rPr>
              <a:t>hholdpcon$wtime</a:t>
            </a:r>
            <a:r>
              <a:rPr lang="en-CA" i="1" dirty="0">
                <a:solidFill>
                  <a:srgbClr val="7030A0"/>
                </a:solidFill>
              </a:rPr>
              <a:t>&lt;- </a:t>
            </a:r>
            <a:r>
              <a:rPr lang="en-CA" i="1" dirty="0" err="1">
                <a:solidFill>
                  <a:srgbClr val="7030A0"/>
                </a:solidFill>
              </a:rPr>
              <a:t>hms</a:t>
            </a:r>
            <a:r>
              <a:rPr lang="en-CA" i="1" dirty="0">
                <a:solidFill>
                  <a:srgbClr val="7030A0"/>
                </a:solidFill>
              </a:rPr>
              <a:t>(</a:t>
            </a:r>
            <a:r>
              <a:rPr lang="en-CA" i="1" dirty="0" err="1">
                <a:solidFill>
                  <a:srgbClr val="7030A0"/>
                </a:solidFill>
              </a:rPr>
              <a:t>hholdpcon$wtime</a:t>
            </a:r>
            <a:r>
              <a:rPr lang="en-CA" i="1" dirty="0">
                <a:solidFill>
                  <a:srgbClr val="7030A0"/>
                </a:solidFill>
              </a:rPr>
              <a:t>)</a:t>
            </a:r>
          </a:p>
          <a:p>
            <a:r>
              <a:rPr lang="en-CA" i="1" dirty="0">
                <a:solidFill>
                  <a:srgbClr val="7030A0"/>
                </a:solidFill>
              </a:rPr>
              <a:t>summary(</a:t>
            </a:r>
            <a:r>
              <a:rPr lang="en-CA" i="1" dirty="0" err="1">
                <a:solidFill>
                  <a:srgbClr val="7030A0"/>
                </a:solidFill>
              </a:rPr>
              <a:t>hholdpcon</a:t>
            </a:r>
            <a:r>
              <a:rPr lang="en-CA" i="1" dirty="0">
                <a:solidFill>
                  <a:srgbClr val="7030A0"/>
                </a:solidFill>
              </a:rPr>
              <a:t>)</a:t>
            </a:r>
            <a:endParaRPr lang="en-CA" dirty="0">
              <a:solidFill>
                <a:srgbClr val="7030A0"/>
              </a:solidFill>
            </a:endParaRPr>
          </a:p>
          <a:p>
            <a:r>
              <a:rPr lang="en-CA" i="1" dirty="0">
                <a:solidFill>
                  <a:srgbClr val="7030A0"/>
                </a:solidFill>
              </a:rPr>
              <a:t>str(</a:t>
            </a:r>
            <a:r>
              <a:rPr lang="en-CA" i="1" dirty="0" err="1">
                <a:solidFill>
                  <a:srgbClr val="7030A0"/>
                </a:solidFill>
              </a:rPr>
              <a:t>hholdpcon</a:t>
            </a:r>
            <a:r>
              <a:rPr lang="en-CA" i="1" dirty="0">
                <a:solidFill>
                  <a:srgbClr val="7030A0"/>
                </a:solidFill>
              </a:rPr>
              <a:t>)</a:t>
            </a:r>
            <a:endParaRPr lang="en-CA" dirty="0">
              <a:solidFill>
                <a:srgbClr val="7030A0"/>
              </a:solidFill>
            </a:endParaRPr>
          </a:p>
        </p:txBody>
      </p:sp>
      <p:sp>
        <p:nvSpPr>
          <p:cNvPr id="7" name="TextBox 6">
            <a:extLst>
              <a:ext uri="{FF2B5EF4-FFF2-40B4-BE49-F238E27FC236}">
                <a16:creationId xmlns:a16="http://schemas.microsoft.com/office/drawing/2014/main" id="{DE365890-47EC-4F2E-A396-E5FFCC0B4002}"/>
              </a:ext>
            </a:extLst>
          </p:cNvPr>
          <p:cNvSpPr txBox="1"/>
          <p:nvPr/>
        </p:nvSpPr>
        <p:spPr>
          <a:xfrm>
            <a:off x="210724" y="120257"/>
            <a:ext cx="3977371" cy="830997"/>
          </a:xfrm>
          <a:prstGeom prst="rect">
            <a:avLst/>
          </a:prstGeom>
          <a:noFill/>
        </p:spPr>
        <p:txBody>
          <a:bodyPr wrap="none" rtlCol="0">
            <a:spAutoFit/>
          </a:bodyPr>
          <a:lstStyle/>
          <a:p>
            <a:r>
              <a:rPr lang="en-CA" sz="2400" b="1" i="1" u="sng" dirty="0">
                <a:solidFill>
                  <a:srgbClr val="7030A0"/>
                </a:solidFill>
              </a:rPr>
              <a:t>Household Consumption Data</a:t>
            </a:r>
            <a:endParaRPr lang="en-CA" sz="2400" b="1" u="sng" dirty="0">
              <a:solidFill>
                <a:srgbClr val="7030A0"/>
              </a:solidFill>
            </a:endParaRPr>
          </a:p>
          <a:p>
            <a:endParaRPr lang="en-CA" sz="2400" dirty="0"/>
          </a:p>
        </p:txBody>
      </p:sp>
    </p:spTree>
    <p:extLst>
      <p:ext uri="{BB962C8B-B14F-4D97-AF65-F5344CB8AC3E}">
        <p14:creationId xmlns:p14="http://schemas.microsoft.com/office/powerpoint/2010/main" val="48060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35F59A-B365-4030-ADB5-5B88C412B5C0}"/>
              </a:ext>
            </a:extLst>
          </p:cNvPr>
          <p:cNvSpPr/>
          <p:nvPr/>
        </p:nvSpPr>
        <p:spPr>
          <a:xfrm>
            <a:off x="585019" y="497183"/>
            <a:ext cx="11021961" cy="6186309"/>
          </a:xfrm>
          <a:prstGeom prst="rect">
            <a:avLst/>
          </a:prstGeom>
        </p:spPr>
        <p:txBody>
          <a:bodyPr wrap="square">
            <a:spAutoFit/>
          </a:bodyPr>
          <a:lstStyle/>
          <a:p>
            <a:pPr algn="just"/>
            <a:r>
              <a:rPr lang="en-CA" b="1" i="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4.1.3.1 Relevant Code Outlier Test and Removal</a:t>
            </a:r>
          </a:p>
          <a:p>
            <a:pPr algn="just"/>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head(hholdclean2)</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hholdx</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&lt;- hholdclean2[, c(3:9)]       # dataset for mirror for outlier detection, excludes date &amp; time. We have not determined the Class variable though we expect it to be some combination of active power and sub-meters</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m_dist</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&lt;- </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mahalanobis</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hholdx</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colMeans</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hholdx</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cov</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hholdx</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 </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mahalanobis</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function check help</a:t>
            </a:r>
            <a:endParaRPr lang="en-CA"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cmchMD</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&lt;- 1 - </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pchisq</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m_dist</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6)    # with </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dof</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set as 8Calculate the cumulative chi squared function for the 4521 MV variable 7 variables  </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dof</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is 6</a:t>
            </a:r>
            <a:endParaRPr lang="en-CA"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hholdx$MD</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&lt;- </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cmchMD</a:t>
            </a:r>
            <a:endParaRPr lang="en-CA"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hholdx$outlier</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&lt;- "No"</a:t>
            </a:r>
            <a:endParaRPr lang="en-CA"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hholdx$outlier</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hholdx$MD</a:t>
            </a:r>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 &lt;0.01] &lt;- "Yes"    # Threshold set to 99% Confidence</a:t>
            </a:r>
            <a:endParaRPr lang="en-CA"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hholdclean2$outlier &lt;- </a:t>
            </a:r>
            <a:r>
              <a:rPr lang="en-CA" i="1" dirty="0" err="1">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rPr>
              <a:t>hholdx$outlier</a:t>
            </a:r>
            <a:endParaRPr lang="en-CA" dirty="0">
              <a:solidFill>
                <a:schemeClr val="accent2">
                  <a:lumMod val="75000"/>
                </a:schemeClr>
              </a:solidFill>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hholdT</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&lt;- subset(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hholdx</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hholdx$outlier</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 "No") </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hholdclean22 &lt;- subset(hholdclean2, hholdclean2$outlier == "No")  # clean data with NA.RM with outliers as well.</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nrow</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hholdx</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#2,049,280</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nrow</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hholdT</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#1,888,036</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nrow</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(hholdclean22)</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for electricity consumption data, meaning 161,244 were removed. Thus figure was arrived at after tuning the confidence interval to 99% and using a degree of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freedoom</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of </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6. THIS is THE TUNING PARAMETER</a:t>
            </a:r>
            <a:endPar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opar</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&lt;- par(</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no.readonly</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=TRUE)</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par(</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mfrow</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=c(2,2))</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boxplot(hholdclean2$apower)$out</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boxplot(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hholdx$apower</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)$out</a:t>
            </a:r>
            <a:endParaRPr lang="en-CA" dirty="0">
              <a:latin typeface="Garamond" panose="020204040303010108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3806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DFE4-1F33-4976-9556-491063055144}"/>
              </a:ext>
            </a:extLst>
          </p:cNvPr>
          <p:cNvSpPr>
            <a:spLocks noGrp="1"/>
          </p:cNvSpPr>
          <p:nvPr>
            <p:ph type="title"/>
          </p:nvPr>
        </p:nvSpPr>
        <p:spPr>
          <a:xfrm>
            <a:off x="297425" y="237307"/>
            <a:ext cx="10515600" cy="529610"/>
          </a:xfrm>
        </p:spPr>
        <p:txBody>
          <a:bodyPr>
            <a:noAutofit/>
          </a:bodyPr>
          <a:lstStyle/>
          <a:p>
            <a:r>
              <a:rPr lang="en-CA" sz="3200" b="1" dirty="0"/>
              <a:t>Weather Dataset</a:t>
            </a:r>
          </a:p>
        </p:txBody>
      </p:sp>
      <p:pic>
        <p:nvPicPr>
          <p:cNvPr id="4" name="Picture 3">
            <a:extLst>
              <a:ext uri="{FF2B5EF4-FFF2-40B4-BE49-F238E27FC236}">
                <a16:creationId xmlns:a16="http://schemas.microsoft.com/office/drawing/2014/main" id="{5590E2E1-7F06-408C-9BEB-0CC2A85B0DBC}"/>
              </a:ext>
            </a:extLst>
          </p:cNvPr>
          <p:cNvPicPr>
            <a:picLocks noChangeAspect="1"/>
          </p:cNvPicPr>
          <p:nvPr/>
        </p:nvPicPr>
        <p:blipFill>
          <a:blip r:embed="rId2"/>
          <a:stretch>
            <a:fillRect/>
          </a:stretch>
        </p:blipFill>
        <p:spPr>
          <a:xfrm>
            <a:off x="227619" y="776750"/>
            <a:ext cx="5773192" cy="3035371"/>
          </a:xfrm>
          <a:prstGeom prst="rect">
            <a:avLst/>
          </a:prstGeom>
        </p:spPr>
      </p:pic>
      <p:sp>
        <p:nvSpPr>
          <p:cNvPr id="7" name="TextBox 6">
            <a:extLst>
              <a:ext uri="{FF2B5EF4-FFF2-40B4-BE49-F238E27FC236}">
                <a16:creationId xmlns:a16="http://schemas.microsoft.com/office/drawing/2014/main" id="{2CBAAAFA-2DA1-43DB-B82B-21537770EE14}"/>
              </a:ext>
            </a:extLst>
          </p:cNvPr>
          <p:cNvSpPr txBox="1"/>
          <p:nvPr/>
        </p:nvSpPr>
        <p:spPr>
          <a:xfrm>
            <a:off x="5841132" y="237307"/>
            <a:ext cx="6203383" cy="6101670"/>
          </a:xfrm>
          <a:prstGeom prst="rect">
            <a:avLst/>
          </a:prstGeom>
          <a:noFill/>
        </p:spPr>
        <p:txBody>
          <a:bodyPr wrap="square" rtlCol="0">
            <a:spAutoFit/>
          </a:bodyPr>
          <a:lstStyle/>
          <a:p>
            <a:pPr>
              <a:spcAft>
                <a:spcPts val="300"/>
              </a:spcAft>
            </a:pPr>
            <a:r>
              <a:rPr lang="en-CA" b="1" i="1" dirty="0">
                <a:solidFill>
                  <a:srgbClr val="0070C0"/>
                </a:solidFill>
              </a:rPr>
              <a:t>4.2.2.1 Relevant Code for Aligning Period of Datasets</a:t>
            </a:r>
          </a:p>
          <a:p>
            <a:pPr>
              <a:spcAft>
                <a:spcPts val="300"/>
              </a:spcAft>
            </a:pPr>
            <a:r>
              <a:rPr lang="en-CA" sz="1600" i="1" dirty="0"/>
              <a:t>scxwedar1 &lt;- </a:t>
            </a:r>
            <a:r>
              <a:rPr lang="en-CA" sz="1600" i="1" dirty="0" err="1"/>
              <a:t>scxwedar</a:t>
            </a:r>
            <a:r>
              <a:rPr lang="en-CA" sz="1600" i="1" dirty="0"/>
              <a:t>[</a:t>
            </a:r>
            <a:r>
              <a:rPr lang="en-CA" sz="1600" i="1" dirty="0" err="1"/>
              <a:t>scxwedar$Date</a:t>
            </a:r>
            <a:r>
              <a:rPr lang="en-CA" sz="1600" i="1" dirty="0"/>
              <a:t> &gt;= </a:t>
            </a:r>
            <a:r>
              <a:rPr lang="en-CA" sz="1600" i="1" dirty="0" err="1"/>
              <a:t>as.Date</a:t>
            </a:r>
            <a:r>
              <a:rPr lang="en-CA" sz="1600" i="1" dirty="0"/>
              <a:t>("2006-12-16"), ]</a:t>
            </a:r>
            <a:endParaRPr lang="en-CA" sz="1600" dirty="0"/>
          </a:p>
          <a:p>
            <a:pPr>
              <a:spcAft>
                <a:spcPts val="300"/>
              </a:spcAft>
            </a:pPr>
            <a:r>
              <a:rPr lang="en-CA" sz="1600" i="1" dirty="0"/>
              <a:t>scxwedar1 &lt;- scxwedar1[scxwedar1$Date &lt;= </a:t>
            </a:r>
            <a:r>
              <a:rPr lang="en-CA" sz="1600" i="1" dirty="0" err="1"/>
              <a:t>as.Date</a:t>
            </a:r>
            <a:r>
              <a:rPr lang="en-CA" sz="1600" i="1" dirty="0"/>
              <a:t>("2010-11-26"), ]</a:t>
            </a:r>
            <a:endParaRPr lang="en-CA" sz="1600" dirty="0"/>
          </a:p>
          <a:p>
            <a:pPr>
              <a:spcAft>
                <a:spcPts val="300"/>
              </a:spcAft>
            </a:pPr>
            <a:r>
              <a:rPr lang="en-CA" sz="1600" i="1" dirty="0"/>
              <a:t>head(scxwedar1)</a:t>
            </a:r>
            <a:endParaRPr lang="en-CA" sz="1600" dirty="0"/>
          </a:p>
          <a:p>
            <a:pPr>
              <a:spcAft>
                <a:spcPts val="300"/>
              </a:spcAft>
            </a:pPr>
            <a:r>
              <a:rPr lang="en-CA" sz="1600" i="1" dirty="0"/>
              <a:t>tail(scxwedar1)</a:t>
            </a:r>
            <a:endParaRPr lang="en-CA" sz="1600" dirty="0"/>
          </a:p>
          <a:p>
            <a:pPr>
              <a:spcAft>
                <a:spcPts val="300"/>
              </a:spcAft>
            </a:pPr>
            <a:r>
              <a:rPr lang="en-CA" sz="1600" i="1" dirty="0"/>
              <a:t>scxwedar2 &lt;- scxwedar1[-c(1:17),]</a:t>
            </a:r>
            <a:endParaRPr lang="en-CA" sz="1600" dirty="0"/>
          </a:p>
          <a:p>
            <a:pPr>
              <a:spcAft>
                <a:spcPts val="300"/>
              </a:spcAft>
            </a:pPr>
            <a:r>
              <a:rPr lang="en-CA" sz="1600" i="1" dirty="0"/>
              <a:t>scxwedar3 &lt;- scxwedar2[-c(34590:34591),]</a:t>
            </a:r>
          </a:p>
          <a:p>
            <a:pPr>
              <a:spcAft>
                <a:spcPts val="300"/>
              </a:spcAft>
            </a:pPr>
            <a:r>
              <a:rPr lang="en-CA" i="1" dirty="0"/>
              <a:t> </a:t>
            </a:r>
            <a:r>
              <a:rPr lang="en-CA" i="1" dirty="0" err="1"/>
              <a:t>dstmdl</a:t>
            </a:r>
            <a:r>
              <a:rPr lang="en-CA" i="1" dirty="0"/>
              <a:t> &lt;- merge(hholdhrly22,scxwedar3, by=c("</a:t>
            </a:r>
            <a:r>
              <a:rPr lang="en-CA" i="1" dirty="0" err="1"/>
              <a:t>Date","Hour</a:t>
            </a:r>
            <a:r>
              <a:rPr lang="en-CA" i="1" dirty="0"/>
              <a:t>"), </a:t>
            </a:r>
            <a:r>
              <a:rPr lang="en-CA" i="1" dirty="0" err="1"/>
              <a:t>all.x</a:t>
            </a:r>
            <a:r>
              <a:rPr lang="en-CA" i="1" dirty="0"/>
              <a:t>=TRUE, </a:t>
            </a:r>
            <a:r>
              <a:rPr lang="en-CA" i="1" dirty="0" err="1"/>
              <a:t>all.y</a:t>
            </a:r>
            <a:r>
              <a:rPr lang="en-CA" i="1" dirty="0"/>
              <a:t>=FALSE)</a:t>
            </a:r>
            <a:endParaRPr lang="en-CA" dirty="0"/>
          </a:p>
          <a:p>
            <a:pPr>
              <a:spcAft>
                <a:spcPts val="300"/>
              </a:spcAft>
            </a:pPr>
            <a:r>
              <a:rPr lang="en-CA" i="1" dirty="0"/>
              <a:t> head(</a:t>
            </a:r>
            <a:r>
              <a:rPr lang="en-CA" i="1" dirty="0" err="1"/>
              <a:t>dstmdl</a:t>
            </a:r>
            <a:r>
              <a:rPr lang="en-CA" i="1" dirty="0"/>
              <a:t>)</a:t>
            </a:r>
            <a:endParaRPr lang="en-CA" dirty="0"/>
          </a:p>
          <a:p>
            <a:pPr>
              <a:spcAft>
                <a:spcPts val="300"/>
              </a:spcAft>
            </a:pPr>
            <a:r>
              <a:rPr lang="en-CA" i="1" dirty="0"/>
              <a:t># 33891 observations of 27 variables</a:t>
            </a:r>
            <a:endParaRPr lang="en-CA" dirty="0"/>
          </a:p>
          <a:p>
            <a:pPr>
              <a:spcAft>
                <a:spcPts val="300"/>
              </a:spcAft>
            </a:pPr>
            <a:r>
              <a:rPr lang="en-CA" i="1" dirty="0"/>
              <a:t> summary(</a:t>
            </a:r>
            <a:r>
              <a:rPr lang="en-CA" i="1" dirty="0" err="1"/>
              <a:t>dstmdl</a:t>
            </a:r>
            <a:r>
              <a:rPr lang="en-CA" i="1" dirty="0"/>
              <a:t>)</a:t>
            </a:r>
            <a:endParaRPr lang="en-CA" dirty="0"/>
          </a:p>
          <a:p>
            <a:pPr>
              <a:spcAft>
                <a:spcPts val="300"/>
              </a:spcAft>
            </a:pPr>
            <a:r>
              <a:rPr lang="en-CA" i="1" dirty="0"/>
              <a:t> </a:t>
            </a:r>
            <a:r>
              <a:rPr lang="en-CA" i="1" dirty="0" err="1"/>
              <a:t>cor</a:t>
            </a:r>
            <a:r>
              <a:rPr lang="en-CA" i="1" dirty="0"/>
              <a:t>(</a:t>
            </a:r>
            <a:r>
              <a:rPr lang="en-CA" i="1" dirty="0" err="1"/>
              <a:t>dstmdl</a:t>
            </a:r>
            <a:r>
              <a:rPr lang="en-CA" i="1" dirty="0"/>
              <a:t>[, 3:27 ], method = "</a:t>
            </a:r>
            <a:r>
              <a:rPr lang="en-CA" i="1" dirty="0" err="1"/>
              <a:t>pearson</a:t>
            </a:r>
            <a:r>
              <a:rPr lang="en-CA" i="1" dirty="0"/>
              <a:t>", use = "</a:t>
            </a:r>
            <a:r>
              <a:rPr lang="en-CA" i="1" dirty="0" err="1"/>
              <a:t>complete.obs</a:t>
            </a:r>
            <a:r>
              <a:rPr lang="en-CA" i="1" dirty="0"/>
              <a:t>")</a:t>
            </a:r>
            <a:endParaRPr lang="en-CA" dirty="0"/>
          </a:p>
          <a:p>
            <a:pPr>
              <a:spcAft>
                <a:spcPts val="300"/>
              </a:spcAft>
            </a:pPr>
            <a:r>
              <a:rPr lang="en-CA" i="1" dirty="0"/>
              <a:t>library("</a:t>
            </a:r>
            <a:r>
              <a:rPr lang="en-CA" i="1" dirty="0" err="1"/>
              <a:t>corrgram</a:t>
            </a:r>
            <a:r>
              <a:rPr lang="en-CA" i="1" dirty="0"/>
              <a:t>")</a:t>
            </a:r>
            <a:endParaRPr lang="en-CA" dirty="0"/>
          </a:p>
          <a:p>
            <a:pPr>
              <a:spcAft>
                <a:spcPts val="300"/>
              </a:spcAft>
            </a:pPr>
            <a:r>
              <a:rPr lang="en-CA" i="1" dirty="0" err="1"/>
              <a:t>corrgram</a:t>
            </a:r>
            <a:r>
              <a:rPr lang="en-CA" i="1" dirty="0"/>
              <a:t>(</a:t>
            </a:r>
            <a:r>
              <a:rPr lang="en-CA" i="1" dirty="0" err="1"/>
              <a:t>dstmdl</a:t>
            </a:r>
            <a:r>
              <a:rPr lang="en-CA" i="1" dirty="0"/>
              <a:t>[, 3:27 ], order=TRUE, </a:t>
            </a:r>
            <a:r>
              <a:rPr lang="en-CA" i="1" dirty="0" err="1"/>
              <a:t>lower.panel</a:t>
            </a:r>
            <a:r>
              <a:rPr lang="en-CA" i="1" dirty="0"/>
              <a:t>=</a:t>
            </a:r>
            <a:r>
              <a:rPr lang="en-CA" i="1" dirty="0" err="1"/>
              <a:t>panel.shade</a:t>
            </a:r>
            <a:r>
              <a:rPr lang="en-CA" i="1" dirty="0"/>
              <a:t>,</a:t>
            </a:r>
            <a:endParaRPr lang="en-CA" dirty="0"/>
          </a:p>
          <a:p>
            <a:pPr>
              <a:spcAft>
                <a:spcPts val="300"/>
              </a:spcAft>
            </a:pPr>
            <a:r>
              <a:rPr lang="en-CA" i="1" dirty="0" err="1"/>
              <a:t>upper.panel</a:t>
            </a:r>
            <a:r>
              <a:rPr lang="en-CA" i="1" dirty="0"/>
              <a:t>=</a:t>
            </a:r>
            <a:r>
              <a:rPr lang="en-CA" i="1" dirty="0" err="1"/>
              <a:t>panel.pie</a:t>
            </a:r>
            <a:r>
              <a:rPr lang="en-CA" i="1" dirty="0"/>
              <a:t>, </a:t>
            </a:r>
            <a:r>
              <a:rPr lang="en-CA" i="1" dirty="0" err="1"/>
              <a:t>text.panel</a:t>
            </a:r>
            <a:r>
              <a:rPr lang="en-CA" i="1" dirty="0"/>
              <a:t>=panel.txt,</a:t>
            </a:r>
            <a:endParaRPr lang="en-CA" dirty="0"/>
          </a:p>
          <a:p>
            <a:pPr>
              <a:spcAft>
                <a:spcPts val="300"/>
              </a:spcAft>
            </a:pPr>
            <a:r>
              <a:rPr lang="en-CA" i="1" dirty="0"/>
              <a:t>main="</a:t>
            </a:r>
            <a:r>
              <a:rPr lang="en-CA" i="1" dirty="0" err="1"/>
              <a:t>Corrgram</a:t>
            </a:r>
            <a:r>
              <a:rPr lang="en-CA" i="1" dirty="0"/>
              <a:t> of Dataset intercorrelations")</a:t>
            </a:r>
            <a:endParaRPr lang="en-CA" dirty="0"/>
          </a:p>
          <a:p>
            <a:pPr>
              <a:spcAft>
                <a:spcPts val="300"/>
              </a:spcAft>
            </a:pPr>
            <a:r>
              <a:rPr lang="en-CA" i="1" dirty="0" err="1"/>
              <a:t>dstmdlx</a:t>
            </a:r>
            <a:r>
              <a:rPr lang="en-CA" i="1" dirty="0"/>
              <a:t> &lt;- </a:t>
            </a:r>
            <a:r>
              <a:rPr lang="en-CA" i="1" dirty="0" err="1"/>
              <a:t>dstmdl</a:t>
            </a:r>
            <a:r>
              <a:rPr lang="en-CA" i="1" dirty="0"/>
              <a:t>[, c(1, 2, 3, 11, 12, 13, 14, 15, 16, 17, 21, 22, 23)]</a:t>
            </a:r>
            <a:endParaRPr lang="en-CA" dirty="0"/>
          </a:p>
          <a:p>
            <a:pPr>
              <a:spcAft>
                <a:spcPts val="300"/>
              </a:spcAft>
            </a:pPr>
            <a:r>
              <a:rPr lang="en-CA" i="1" dirty="0"/>
              <a:t>head(</a:t>
            </a:r>
            <a:r>
              <a:rPr lang="en-CA" i="1" dirty="0" err="1"/>
              <a:t>dstmdlx</a:t>
            </a:r>
            <a:r>
              <a:rPr lang="en-CA" i="1" dirty="0"/>
              <a:t>)</a:t>
            </a:r>
            <a:endParaRPr lang="en-CA" sz="1600" dirty="0"/>
          </a:p>
        </p:txBody>
      </p:sp>
    </p:spTree>
    <p:extLst>
      <p:ext uri="{BB962C8B-B14F-4D97-AF65-F5344CB8AC3E}">
        <p14:creationId xmlns:p14="http://schemas.microsoft.com/office/powerpoint/2010/main" val="3811793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26D13-2F94-4A98-926A-A4D35B6FBC9B}"/>
              </a:ext>
            </a:extLst>
          </p:cNvPr>
          <p:cNvSpPr>
            <a:spLocks noGrp="1"/>
          </p:cNvSpPr>
          <p:nvPr>
            <p:ph type="title"/>
          </p:nvPr>
        </p:nvSpPr>
        <p:spPr>
          <a:xfrm>
            <a:off x="839788" y="365125"/>
            <a:ext cx="10515600" cy="609851"/>
          </a:xfrm>
        </p:spPr>
        <p:txBody>
          <a:bodyPr>
            <a:normAutofit/>
          </a:bodyPr>
          <a:lstStyle/>
          <a:p>
            <a:r>
              <a:rPr lang="en-CA" sz="3200" b="1" dirty="0">
                <a:solidFill>
                  <a:srgbClr val="7030A0"/>
                </a:solidFill>
              </a:rPr>
              <a:t>Methods for Available for Model / Prediction</a:t>
            </a:r>
          </a:p>
        </p:txBody>
      </p:sp>
      <p:sp>
        <p:nvSpPr>
          <p:cNvPr id="3" name="Text Placeholder 2">
            <a:extLst>
              <a:ext uri="{FF2B5EF4-FFF2-40B4-BE49-F238E27FC236}">
                <a16:creationId xmlns:a16="http://schemas.microsoft.com/office/drawing/2014/main" id="{0A51A918-162D-40DF-910F-92F474CC809A}"/>
              </a:ext>
            </a:extLst>
          </p:cNvPr>
          <p:cNvSpPr>
            <a:spLocks noGrp="1"/>
          </p:cNvSpPr>
          <p:nvPr>
            <p:ph type="body" idx="1"/>
          </p:nvPr>
        </p:nvSpPr>
        <p:spPr>
          <a:xfrm>
            <a:off x="677988" y="1063486"/>
            <a:ext cx="5157787" cy="523220"/>
          </a:xfrm>
        </p:spPr>
        <p:txBody>
          <a:bodyPr/>
          <a:lstStyle/>
          <a:p>
            <a:r>
              <a:rPr lang="en-CA" dirty="0">
                <a:solidFill>
                  <a:srgbClr val="7030A0"/>
                </a:solidFill>
              </a:rPr>
              <a:t>White Box –Detailed Simulation</a:t>
            </a:r>
          </a:p>
        </p:txBody>
      </p:sp>
      <p:sp>
        <p:nvSpPr>
          <p:cNvPr id="4" name="Content Placeholder 3">
            <a:extLst>
              <a:ext uri="{FF2B5EF4-FFF2-40B4-BE49-F238E27FC236}">
                <a16:creationId xmlns:a16="http://schemas.microsoft.com/office/drawing/2014/main" id="{492549A6-A216-4CF1-8B63-9D92D6F8CCAE}"/>
              </a:ext>
            </a:extLst>
          </p:cNvPr>
          <p:cNvSpPr>
            <a:spLocks noGrp="1"/>
          </p:cNvSpPr>
          <p:nvPr>
            <p:ph sz="half" idx="2"/>
          </p:nvPr>
        </p:nvSpPr>
        <p:spPr>
          <a:xfrm>
            <a:off x="808100" y="1659333"/>
            <a:ext cx="5157787" cy="3684588"/>
          </a:xfrm>
        </p:spPr>
        <p:txBody>
          <a:bodyPr>
            <a:normAutofit/>
          </a:bodyPr>
          <a:lstStyle/>
          <a:p>
            <a:r>
              <a:rPr lang="en-CA" dirty="0"/>
              <a:t>Energy efficiency if buildings is simulated from its dimensions and physical properties of construction materials. Suited for new homes with as built data or older homes with good records</a:t>
            </a:r>
          </a:p>
          <a:p>
            <a:r>
              <a:rPr lang="en-CA" i="1" dirty="0"/>
              <a:t>Detailed</a:t>
            </a:r>
            <a:r>
              <a:rPr lang="en-CA" dirty="0"/>
              <a:t> Energy simulation</a:t>
            </a:r>
          </a:p>
        </p:txBody>
      </p:sp>
      <p:sp>
        <p:nvSpPr>
          <p:cNvPr id="5" name="Text Placeholder 4">
            <a:extLst>
              <a:ext uri="{FF2B5EF4-FFF2-40B4-BE49-F238E27FC236}">
                <a16:creationId xmlns:a16="http://schemas.microsoft.com/office/drawing/2014/main" id="{56E2C346-B181-467C-93C0-0EA2BEA6DE40}"/>
              </a:ext>
            </a:extLst>
          </p:cNvPr>
          <p:cNvSpPr>
            <a:spLocks noGrp="1"/>
          </p:cNvSpPr>
          <p:nvPr>
            <p:ph type="body" sz="quarter" idx="3"/>
          </p:nvPr>
        </p:nvSpPr>
        <p:spPr>
          <a:xfrm>
            <a:off x="6096000" y="1049512"/>
            <a:ext cx="5183188" cy="523220"/>
          </a:xfrm>
        </p:spPr>
        <p:txBody>
          <a:bodyPr/>
          <a:lstStyle/>
          <a:p>
            <a:r>
              <a:rPr lang="en-CA" dirty="0">
                <a:solidFill>
                  <a:srgbClr val="7030A0"/>
                </a:solidFill>
              </a:rPr>
              <a:t>Black-Box Data Driven &amp; Statistical </a:t>
            </a:r>
          </a:p>
        </p:txBody>
      </p:sp>
      <p:sp>
        <p:nvSpPr>
          <p:cNvPr id="6" name="Content Placeholder 5">
            <a:extLst>
              <a:ext uri="{FF2B5EF4-FFF2-40B4-BE49-F238E27FC236}">
                <a16:creationId xmlns:a16="http://schemas.microsoft.com/office/drawing/2014/main" id="{CEC60731-2D93-47E4-A9AB-A2C3BB0860A5}"/>
              </a:ext>
            </a:extLst>
          </p:cNvPr>
          <p:cNvSpPr>
            <a:spLocks noGrp="1"/>
          </p:cNvSpPr>
          <p:nvPr>
            <p:ph sz="quarter" idx="4"/>
          </p:nvPr>
        </p:nvSpPr>
        <p:spPr>
          <a:xfrm>
            <a:off x="6096000" y="1675743"/>
            <a:ext cx="5183188" cy="3684588"/>
          </a:xfrm>
        </p:spPr>
        <p:txBody>
          <a:bodyPr>
            <a:normAutofit/>
          </a:bodyPr>
          <a:lstStyle/>
          <a:p>
            <a:pPr>
              <a:spcBef>
                <a:spcPts val="0"/>
              </a:spcBef>
              <a:spcAft>
                <a:spcPts val="600"/>
              </a:spcAft>
            </a:pPr>
            <a:r>
              <a:rPr lang="en-CA" dirty="0"/>
              <a:t>Easy to use. </a:t>
            </a:r>
          </a:p>
          <a:p>
            <a:pPr>
              <a:spcBef>
                <a:spcPts val="0"/>
              </a:spcBef>
              <a:spcAft>
                <a:spcPts val="600"/>
              </a:spcAft>
            </a:pPr>
            <a:r>
              <a:rPr lang="en-CA" dirty="0"/>
              <a:t>Can use Categorical  data </a:t>
            </a:r>
          </a:p>
          <a:p>
            <a:pPr>
              <a:spcBef>
                <a:spcPts val="0"/>
              </a:spcBef>
              <a:spcAft>
                <a:spcPts val="600"/>
              </a:spcAft>
            </a:pPr>
            <a:r>
              <a:rPr lang="en-CA" dirty="0"/>
              <a:t>Does not require Engineering data  (older homes</a:t>
            </a:r>
          </a:p>
          <a:p>
            <a:pPr>
              <a:spcBef>
                <a:spcPts val="0"/>
              </a:spcBef>
              <a:spcAft>
                <a:spcPts val="600"/>
              </a:spcAft>
            </a:pPr>
            <a:r>
              <a:rPr lang="en-CA" i="1" dirty="0"/>
              <a:t>Decision Tree</a:t>
            </a:r>
          </a:p>
          <a:p>
            <a:pPr>
              <a:spcBef>
                <a:spcPts val="0"/>
              </a:spcBef>
              <a:spcAft>
                <a:spcPts val="600"/>
              </a:spcAft>
            </a:pPr>
            <a:r>
              <a:rPr lang="en-CA" i="1" dirty="0"/>
              <a:t>Support Vector Machines</a:t>
            </a:r>
          </a:p>
          <a:p>
            <a:pPr>
              <a:spcBef>
                <a:spcPts val="0"/>
              </a:spcBef>
              <a:spcAft>
                <a:spcPts val="600"/>
              </a:spcAft>
            </a:pPr>
            <a:r>
              <a:rPr lang="en-CA" i="1" dirty="0"/>
              <a:t>Artificial Neural Networks</a:t>
            </a:r>
          </a:p>
        </p:txBody>
      </p:sp>
      <p:sp>
        <p:nvSpPr>
          <p:cNvPr id="7" name="TextBox 6">
            <a:extLst>
              <a:ext uri="{FF2B5EF4-FFF2-40B4-BE49-F238E27FC236}">
                <a16:creationId xmlns:a16="http://schemas.microsoft.com/office/drawing/2014/main" id="{798C78C1-6171-445A-A5B4-A7C00428D67F}"/>
              </a:ext>
            </a:extLst>
          </p:cNvPr>
          <p:cNvSpPr txBox="1"/>
          <p:nvPr/>
        </p:nvSpPr>
        <p:spPr>
          <a:xfrm>
            <a:off x="2380756" y="5155926"/>
            <a:ext cx="5926815" cy="584775"/>
          </a:xfrm>
          <a:prstGeom prst="rect">
            <a:avLst/>
          </a:prstGeom>
          <a:noFill/>
          <a:ln>
            <a:solidFill>
              <a:schemeClr val="tx2"/>
            </a:solidFill>
          </a:ln>
        </p:spPr>
        <p:txBody>
          <a:bodyPr wrap="none" rtlCol="0">
            <a:spAutoFit/>
          </a:bodyPr>
          <a:lstStyle/>
          <a:p>
            <a:r>
              <a:rPr lang="en-CA" sz="3200" b="1" dirty="0">
                <a:solidFill>
                  <a:schemeClr val="tx1">
                    <a:lumMod val="65000"/>
                    <a:lumOff val="35000"/>
                  </a:schemeClr>
                </a:solidFill>
              </a:rPr>
              <a:t>Grey Box Methods Lie in Between</a:t>
            </a:r>
          </a:p>
        </p:txBody>
      </p:sp>
      <p:sp>
        <p:nvSpPr>
          <p:cNvPr id="8" name="TextBox 7">
            <a:extLst>
              <a:ext uri="{FF2B5EF4-FFF2-40B4-BE49-F238E27FC236}">
                <a16:creationId xmlns:a16="http://schemas.microsoft.com/office/drawing/2014/main" id="{D2EFE3AE-0D62-4A50-BEFD-271322D9EE30}"/>
              </a:ext>
            </a:extLst>
          </p:cNvPr>
          <p:cNvSpPr txBox="1"/>
          <p:nvPr/>
        </p:nvSpPr>
        <p:spPr>
          <a:xfrm>
            <a:off x="599768" y="6292645"/>
            <a:ext cx="10219336" cy="369332"/>
          </a:xfrm>
          <a:prstGeom prst="rect">
            <a:avLst/>
          </a:prstGeom>
          <a:noFill/>
        </p:spPr>
        <p:txBody>
          <a:bodyPr wrap="none" rtlCol="0">
            <a:spAutoFit/>
          </a:bodyPr>
          <a:lstStyle/>
          <a:p>
            <a:r>
              <a:rPr lang="en-CA" b="1" i="1" dirty="0">
                <a:solidFill>
                  <a:srgbClr val="0070C0"/>
                </a:solidFill>
              </a:rPr>
              <a:t>Key Challenge: Feature Modelling e.g. occupancy levels, occupant behavior, equipment ON/OFF tracking, </a:t>
            </a:r>
          </a:p>
        </p:txBody>
      </p:sp>
      <p:cxnSp>
        <p:nvCxnSpPr>
          <p:cNvPr id="10" name="Straight Arrow Connector 9">
            <a:extLst>
              <a:ext uri="{FF2B5EF4-FFF2-40B4-BE49-F238E27FC236}">
                <a16:creationId xmlns:a16="http://schemas.microsoft.com/office/drawing/2014/main" id="{E051FF2D-6419-4176-9472-B93485AC8D5C}"/>
              </a:ext>
            </a:extLst>
          </p:cNvPr>
          <p:cNvCxnSpPr>
            <a:cxnSpLocks/>
          </p:cNvCxnSpPr>
          <p:nvPr/>
        </p:nvCxnSpPr>
        <p:spPr>
          <a:xfrm flipV="1">
            <a:off x="719171" y="5325786"/>
            <a:ext cx="462116" cy="829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32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F2EC2C-34C5-4322-8E83-C7D00F0765F3}"/>
              </a:ext>
            </a:extLst>
          </p:cNvPr>
          <p:cNvPicPr>
            <a:picLocks noChangeAspect="1"/>
          </p:cNvPicPr>
          <p:nvPr/>
        </p:nvPicPr>
        <p:blipFill>
          <a:blip r:embed="rId2"/>
          <a:stretch>
            <a:fillRect/>
          </a:stretch>
        </p:blipFill>
        <p:spPr>
          <a:xfrm>
            <a:off x="355439" y="570270"/>
            <a:ext cx="5298110" cy="2078355"/>
          </a:xfrm>
          <a:prstGeom prst="rect">
            <a:avLst/>
          </a:prstGeom>
        </p:spPr>
      </p:pic>
      <p:graphicFrame>
        <p:nvGraphicFramePr>
          <p:cNvPr id="10" name="Table 9">
            <a:extLst>
              <a:ext uri="{FF2B5EF4-FFF2-40B4-BE49-F238E27FC236}">
                <a16:creationId xmlns:a16="http://schemas.microsoft.com/office/drawing/2014/main" id="{7E49686C-DE0C-4BAB-A3F8-A9ECFB604D71}"/>
              </a:ext>
            </a:extLst>
          </p:cNvPr>
          <p:cNvGraphicFramePr>
            <a:graphicFrameLocks noGrp="1"/>
          </p:cNvGraphicFramePr>
          <p:nvPr>
            <p:extLst>
              <p:ext uri="{D42A27DB-BD31-4B8C-83A1-F6EECF244321}">
                <p14:modId xmlns:p14="http://schemas.microsoft.com/office/powerpoint/2010/main" val="1100917869"/>
              </p:ext>
            </p:extLst>
          </p:nvPr>
        </p:nvGraphicFramePr>
        <p:xfrm>
          <a:off x="395749" y="3818899"/>
          <a:ext cx="8964562" cy="2560712"/>
        </p:xfrm>
        <a:graphic>
          <a:graphicData uri="http://schemas.openxmlformats.org/drawingml/2006/table">
            <a:tbl>
              <a:tblPr firstRow="1" firstCol="1" bandRow="1"/>
              <a:tblGrid>
                <a:gridCol w="529048">
                  <a:extLst>
                    <a:ext uri="{9D8B030D-6E8A-4147-A177-3AD203B41FA5}">
                      <a16:colId xmlns:a16="http://schemas.microsoft.com/office/drawing/2014/main" val="390942826"/>
                    </a:ext>
                  </a:extLst>
                </a:gridCol>
                <a:gridCol w="526921">
                  <a:extLst>
                    <a:ext uri="{9D8B030D-6E8A-4147-A177-3AD203B41FA5}">
                      <a16:colId xmlns:a16="http://schemas.microsoft.com/office/drawing/2014/main" val="658237141"/>
                    </a:ext>
                  </a:extLst>
                </a:gridCol>
                <a:gridCol w="1054373">
                  <a:extLst>
                    <a:ext uri="{9D8B030D-6E8A-4147-A177-3AD203B41FA5}">
                      <a16:colId xmlns:a16="http://schemas.microsoft.com/office/drawing/2014/main" val="1246863632"/>
                    </a:ext>
                  </a:extLst>
                </a:gridCol>
                <a:gridCol w="1130938">
                  <a:extLst>
                    <a:ext uri="{9D8B030D-6E8A-4147-A177-3AD203B41FA5}">
                      <a16:colId xmlns:a16="http://schemas.microsoft.com/office/drawing/2014/main" val="2964414903"/>
                    </a:ext>
                  </a:extLst>
                </a:gridCol>
                <a:gridCol w="1883834">
                  <a:extLst>
                    <a:ext uri="{9D8B030D-6E8A-4147-A177-3AD203B41FA5}">
                      <a16:colId xmlns:a16="http://schemas.microsoft.com/office/drawing/2014/main" val="1760271456"/>
                    </a:ext>
                  </a:extLst>
                </a:gridCol>
                <a:gridCol w="3839448">
                  <a:extLst>
                    <a:ext uri="{9D8B030D-6E8A-4147-A177-3AD203B41FA5}">
                      <a16:colId xmlns:a16="http://schemas.microsoft.com/office/drawing/2014/main" val="924882397"/>
                    </a:ext>
                  </a:extLst>
                </a:gridCol>
              </a:tblGrid>
              <a:tr h="371414">
                <a:tc>
                  <a:txBody>
                    <a:bodyPr/>
                    <a:lstStyle/>
                    <a:p>
                      <a:pPr algn="l">
                        <a:lnSpc>
                          <a:spcPts val="1125"/>
                        </a:lnSpc>
                        <a:spcBef>
                          <a:spcPts val="600"/>
                        </a:spcBef>
                        <a:spcAft>
                          <a:spcPts val="0"/>
                        </a:spcAft>
                      </a:pPr>
                      <a:r>
                        <a:rPr lang="en-CA" sz="1000" b="1">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 </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p>
                      <a:pPr algn="l">
                        <a:lnSpc>
                          <a:spcPts val="1125"/>
                        </a:lnSpc>
                        <a:spcBef>
                          <a:spcPts val="600"/>
                        </a:spcBef>
                        <a:spcAft>
                          <a:spcPts val="0"/>
                        </a:spcAft>
                      </a:pPr>
                      <a:r>
                        <a:rPr lang="en-CA" sz="8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 </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0" marB="28067"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ts val="1125"/>
                        </a:lnSpc>
                        <a:spcBef>
                          <a:spcPts val="600"/>
                        </a:spcBef>
                        <a:spcAft>
                          <a:spcPts val="0"/>
                        </a:spcAft>
                      </a:pPr>
                      <a:r>
                        <a:rPr lang="en-CA" sz="1000" b="1">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yr</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p>
                      <a:pPr algn="l">
                        <a:lnSpc>
                          <a:spcPts val="1125"/>
                        </a:lnSpc>
                        <a:spcBef>
                          <a:spcPts val="600"/>
                        </a:spcBef>
                        <a:spcAft>
                          <a:spcPts val="0"/>
                        </a:spcAft>
                      </a:pPr>
                      <a:r>
                        <a:rPr lang="en-CA" sz="8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&lt;chr&gt;</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0" marB="28067"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ts val="1125"/>
                        </a:lnSpc>
                        <a:spcBef>
                          <a:spcPts val="600"/>
                        </a:spcBef>
                        <a:spcAft>
                          <a:spcPts val="0"/>
                        </a:spcAft>
                      </a:pPr>
                      <a:r>
                        <a:rPr lang="en-CA" sz="1000" b="1">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wkofyr</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p>
                      <a:pPr algn="r">
                        <a:lnSpc>
                          <a:spcPts val="1125"/>
                        </a:lnSpc>
                        <a:spcBef>
                          <a:spcPts val="600"/>
                        </a:spcBef>
                        <a:spcAft>
                          <a:spcPts val="0"/>
                        </a:spcAft>
                      </a:pPr>
                      <a:r>
                        <a:rPr lang="en-CA" sz="8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&lt;dbl&gt;</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0" marB="28067"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gridSpan="2">
                  <a:txBody>
                    <a:bodyPr/>
                    <a:lstStyle/>
                    <a:p>
                      <a:pPr algn="r">
                        <a:lnSpc>
                          <a:spcPts val="1125"/>
                        </a:lnSpc>
                        <a:spcBef>
                          <a:spcPts val="600"/>
                        </a:spcBef>
                        <a:spcAft>
                          <a:spcPts val="0"/>
                        </a:spcAft>
                      </a:pPr>
                      <a:r>
                        <a:rPr lang="en-CA" sz="1000" b="1">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W_active_power</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p>
                      <a:pPr algn="r">
                        <a:lnSpc>
                          <a:spcPts val="1125"/>
                        </a:lnSpc>
                        <a:spcBef>
                          <a:spcPts val="600"/>
                        </a:spcBef>
                        <a:spcAft>
                          <a:spcPts val="0"/>
                        </a:spcAft>
                      </a:pPr>
                      <a:r>
                        <a:rPr lang="en-CA" sz="8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&lt;dbl&gt;</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0" marB="28067"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CA"/>
                    </a:p>
                  </a:txBody>
                  <a:tcPr/>
                </a:tc>
                <a:tc>
                  <a:txBody>
                    <a:bodyPr/>
                    <a:lstStyle/>
                    <a:p>
                      <a:pPr algn="r">
                        <a:lnSpc>
                          <a:spcPts val="1125"/>
                        </a:lnSpc>
                        <a:spcBef>
                          <a:spcPts val="600"/>
                        </a:spcBef>
                        <a:spcAft>
                          <a:spcPts val="0"/>
                        </a:spcAft>
                      </a:pPr>
                      <a:r>
                        <a:rPr lang="en-CA" sz="1000" b="1">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W_react_power</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p>
                      <a:pPr algn="r">
                        <a:lnSpc>
                          <a:spcPts val="1125"/>
                        </a:lnSpc>
                        <a:spcBef>
                          <a:spcPts val="600"/>
                        </a:spcBef>
                        <a:spcAft>
                          <a:spcPts val="0"/>
                        </a:spcAft>
                      </a:pPr>
                      <a:r>
                        <a:rPr lang="en-CA" sz="8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&lt;dbl&gt;</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0" marB="28067"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27178673"/>
                  </a:ext>
                </a:extLst>
              </a:tr>
              <a:tr h="359252">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1</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2006</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50</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2.931724</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0.07665129</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en-CA" sz="1800"/>
                    </a:p>
                  </a:txBody>
                  <a:tcPr marL="89813" marR="89813" marT="44906" marB="44906">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894435160"/>
                  </a:ext>
                </a:extLst>
              </a:tr>
              <a:tr h="359252">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2006</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51</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1.480300</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0.11821993</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en-CA" sz="1800"/>
                    </a:p>
                  </a:txBody>
                  <a:tcPr marL="89813" marR="89813" marT="44906" marB="44906">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21138460"/>
                  </a:ext>
                </a:extLst>
              </a:tr>
              <a:tr h="359252">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3</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2006</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52</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1.505899</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0.14026180</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en-CA" sz="1800"/>
                    </a:p>
                  </a:txBody>
                  <a:tcPr marL="89813" marR="89813" marT="44906" marB="44906">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503979115"/>
                  </a:ext>
                </a:extLst>
              </a:tr>
              <a:tr h="359252">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4</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2006</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53</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2.164834</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0.09227120</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en-CA" sz="1800"/>
                    </a:p>
                  </a:txBody>
                  <a:tcPr marL="89813" marR="89813" marT="44906" marB="44906">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274881363"/>
                  </a:ext>
                </a:extLst>
              </a:tr>
              <a:tr h="359252">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5</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2007</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1</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1.345077</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0.13039343</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en-CA" sz="1800"/>
                    </a:p>
                  </a:txBody>
                  <a:tcPr marL="89813" marR="89813" marT="44906" marB="44906">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825060718"/>
                  </a:ext>
                </a:extLst>
              </a:tr>
              <a:tr h="359252">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6</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2007</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2</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1.349758</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Bef>
                          <a:spcPts val="600"/>
                        </a:spcBef>
                        <a:spcAft>
                          <a:spcPts val="0"/>
                        </a:spcAft>
                      </a:pPr>
                      <a:r>
                        <a:rPr lang="en-CA" sz="1000">
                          <a:solidFill>
                            <a:srgbClr val="000000"/>
                          </a:solidFill>
                          <a:effectLst/>
                          <a:latin typeface="Lucida Sans" panose="020B0602030504020204" pitchFamily="34" charset="0"/>
                          <a:ea typeface="Times New Roman" panose="02020603050405020304" pitchFamily="18" charset="0"/>
                          <a:cs typeface="Times New Roman" panose="02020603050405020304" pitchFamily="18" charset="0"/>
                        </a:rPr>
                        <a:t>0.15098255</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56133" marR="56133" marT="18711" marB="187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en-CA" sz="1800" dirty="0"/>
                    </a:p>
                  </a:txBody>
                  <a:tcPr marL="89813" marR="89813" marT="44906" marB="44906">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749148484"/>
                  </a:ext>
                </a:extLst>
              </a:tr>
            </a:tbl>
          </a:graphicData>
        </a:graphic>
      </p:graphicFrame>
      <p:sp>
        <p:nvSpPr>
          <p:cNvPr id="12" name="TextBox 11">
            <a:extLst>
              <a:ext uri="{FF2B5EF4-FFF2-40B4-BE49-F238E27FC236}">
                <a16:creationId xmlns:a16="http://schemas.microsoft.com/office/drawing/2014/main" id="{A827D173-9815-435D-86F5-6C46A715367F}"/>
              </a:ext>
            </a:extLst>
          </p:cNvPr>
          <p:cNvSpPr txBox="1"/>
          <p:nvPr/>
        </p:nvSpPr>
        <p:spPr>
          <a:xfrm>
            <a:off x="276781" y="3449567"/>
            <a:ext cx="2055756" cy="369332"/>
          </a:xfrm>
          <a:prstGeom prst="rect">
            <a:avLst/>
          </a:prstGeom>
          <a:noFill/>
        </p:spPr>
        <p:txBody>
          <a:bodyPr wrap="none" rtlCol="0">
            <a:spAutoFit/>
          </a:bodyPr>
          <a:lstStyle/>
          <a:p>
            <a:r>
              <a:rPr lang="en-CA" u="sng" dirty="0">
                <a:solidFill>
                  <a:srgbClr val="FF0000"/>
                </a:solidFill>
              </a:rPr>
              <a:t>WEEKLY Time Series</a:t>
            </a:r>
          </a:p>
        </p:txBody>
      </p:sp>
      <p:pic>
        <p:nvPicPr>
          <p:cNvPr id="13" name="Picture 12">
            <a:extLst>
              <a:ext uri="{FF2B5EF4-FFF2-40B4-BE49-F238E27FC236}">
                <a16:creationId xmlns:a16="http://schemas.microsoft.com/office/drawing/2014/main" id="{62E5F57C-16B6-4AEA-8A0F-5075B2DF8E36}"/>
              </a:ext>
            </a:extLst>
          </p:cNvPr>
          <p:cNvPicPr>
            <a:picLocks noChangeAspect="1"/>
          </p:cNvPicPr>
          <p:nvPr/>
        </p:nvPicPr>
        <p:blipFill>
          <a:blip r:embed="rId3"/>
          <a:stretch>
            <a:fillRect/>
          </a:stretch>
        </p:blipFill>
        <p:spPr>
          <a:xfrm>
            <a:off x="6420464" y="576364"/>
            <a:ext cx="5298110" cy="2072261"/>
          </a:xfrm>
          <a:prstGeom prst="rect">
            <a:avLst/>
          </a:prstGeom>
        </p:spPr>
      </p:pic>
      <p:sp>
        <p:nvSpPr>
          <p:cNvPr id="14" name="TextBox 13">
            <a:extLst>
              <a:ext uri="{FF2B5EF4-FFF2-40B4-BE49-F238E27FC236}">
                <a16:creationId xmlns:a16="http://schemas.microsoft.com/office/drawing/2014/main" id="{85AF3B24-4208-4A9E-A4C5-A8D13AD0937B}"/>
              </a:ext>
            </a:extLst>
          </p:cNvPr>
          <p:cNvSpPr txBox="1"/>
          <p:nvPr/>
        </p:nvSpPr>
        <p:spPr>
          <a:xfrm>
            <a:off x="3313471" y="2805778"/>
            <a:ext cx="4815742" cy="584775"/>
          </a:xfrm>
          <a:prstGeom prst="rect">
            <a:avLst/>
          </a:prstGeom>
          <a:noFill/>
        </p:spPr>
        <p:txBody>
          <a:bodyPr wrap="none" rtlCol="0">
            <a:spAutoFit/>
          </a:bodyPr>
          <a:lstStyle/>
          <a:p>
            <a:r>
              <a:rPr lang="en-CA" sz="3200" dirty="0">
                <a:solidFill>
                  <a:srgbClr val="FF0000"/>
                </a:solidFill>
                <a:latin typeface="Algerian" panose="04020705040A02060702" pitchFamily="82" charset="0"/>
              </a:rPr>
              <a:t>AGGREGATION RESULTS</a:t>
            </a:r>
          </a:p>
        </p:txBody>
      </p:sp>
      <p:sp>
        <p:nvSpPr>
          <p:cNvPr id="17" name="Title 1">
            <a:extLst>
              <a:ext uri="{FF2B5EF4-FFF2-40B4-BE49-F238E27FC236}">
                <a16:creationId xmlns:a16="http://schemas.microsoft.com/office/drawing/2014/main" id="{CA2CE5B0-7DCF-4DC3-BC60-AA9FCF2A8170}"/>
              </a:ext>
            </a:extLst>
          </p:cNvPr>
          <p:cNvSpPr txBox="1">
            <a:spLocks/>
          </p:cNvSpPr>
          <p:nvPr/>
        </p:nvSpPr>
        <p:spPr>
          <a:xfrm>
            <a:off x="395749" y="158647"/>
            <a:ext cx="10515600" cy="41162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b="1" dirty="0">
                <a:solidFill>
                  <a:srgbClr val="7030A0"/>
                </a:solidFill>
              </a:rPr>
              <a:t>Aggregation Results</a:t>
            </a:r>
          </a:p>
        </p:txBody>
      </p:sp>
    </p:spTree>
    <p:extLst>
      <p:ext uri="{BB962C8B-B14F-4D97-AF65-F5344CB8AC3E}">
        <p14:creationId xmlns:p14="http://schemas.microsoft.com/office/powerpoint/2010/main" val="2357413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557C-94DB-4472-B5E8-896B4D313108}"/>
              </a:ext>
            </a:extLst>
          </p:cNvPr>
          <p:cNvSpPr>
            <a:spLocks noGrp="1"/>
          </p:cNvSpPr>
          <p:nvPr>
            <p:ph type="title"/>
          </p:nvPr>
        </p:nvSpPr>
        <p:spPr>
          <a:xfrm>
            <a:off x="395749" y="158647"/>
            <a:ext cx="10515600" cy="411623"/>
          </a:xfrm>
        </p:spPr>
        <p:txBody>
          <a:bodyPr>
            <a:normAutofit fontScale="90000"/>
          </a:bodyPr>
          <a:lstStyle/>
          <a:p>
            <a:r>
              <a:rPr lang="en-CA" sz="3200" dirty="0">
                <a:solidFill>
                  <a:srgbClr val="7030A0"/>
                </a:solidFill>
              </a:rPr>
              <a:t>Moving Average Smoothening</a:t>
            </a:r>
          </a:p>
        </p:txBody>
      </p:sp>
      <p:sp>
        <p:nvSpPr>
          <p:cNvPr id="4" name="Rectangle 3">
            <a:extLst>
              <a:ext uri="{FF2B5EF4-FFF2-40B4-BE49-F238E27FC236}">
                <a16:creationId xmlns:a16="http://schemas.microsoft.com/office/drawing/2014/main" id="{071C9636-F71C-4BDF-9308-15F962637A41}"/>
              </a:ext>
            </a:extLst>
          </p:cNvPr>
          <p:cNvSpPr/>
          <p:nvPr/>
        </p:nvSpPr>
        <p:spPr>
          <a:xfrm>
            <a:off x="1115961" y="697710"/>
            <a:ext cx="11420167" cy="6001643"/>
          </a:xfrm>
          <a:prstGeom prst="rect">
            <a:avLst/>
          </a:prstGeom>
        </p:spPr>
        <p:txBody>
          <a:bodyPr wrap="square">
            <a:spAutoFit/>
          </a:bodyPr>
          <a:lstStyle/>
          <a:p>
            <a:pPr algn="just">
              <a:spcAft>
                <a:spcPts val="0"/>
              </a:spcAft>
            </a:pPr>
            <a:r>
              <a:rPr lang="en-CA" sz="1600" b="1" i="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5.1.2.2 Relevant Code for Moving Average Smoothening</a:t>
            </a: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install.packages</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("forecast")</a:t>
            </a:r>
            <a:r>
              <a:rPr lang="en-CA" sz="1600" dirty="0">
                <a:latin typeface="Garamond" panose="02020404030301010803" pitchFamily="18" charset="0"/>
                <a:ea typeface="Calibri" panose="020F0502020204030204" pitchFamily="34" charset="0"/>
                <a:cs typeface="Times New Roman" panose="02020603050405020304" pitchFamily="18" charset="0"/>
              </a:rPr>
              <a:t>       </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library(forecast)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2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xx &lt;- </a:t>
            </a:r>
            <a:r>
              <a:rPr lang="en-CA" sz="12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hholdTM$m_apower</a:t>
            </a:r>
            <a:endParaRPr lang="en-CA" sz="12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2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XMX &lt;- </a:t>
            </a:r>
            <a:r>
              <a:rPr lang="en-CA" sz="12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hholdTMLY$active_power</a:t>
            </a:r>
            <a:r>
              <a:rPr lang="en-CA" sz="12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monthly aggregate</a:t>
            </a:r>
            <a:endParaRPr lang="en-CA" sz="12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2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XDX &lt;- </a:t>
            </a:r>
            <a:r>
              <a:rPr lang="en-CA" sz="12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hholdDAY$D_active_power</a:t>
            </a:r>
            <a:r>
              <a:rPr lang="en-CA" sz="12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daily aggregate</a:t>
            </a:r>
            <a:endParaRPr lang="en-CA" sz="12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2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XWX &lt;- </a:t>
            </a:r>
            <a:r>
              <a:rPr lang="en-CA" sz="12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hholdWKLY$W_active_power</a:t>
            </a:r>
            <a:r>
              <a:rPr lang="en-CA" sz="12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weekly aggregate</a:t>
            </a:r>
            <a:endParaRPr lang="en-CA" sz="12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pwr</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msts</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(xx, start=c(2006-12-16),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seasonal.periods</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8760)</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plot(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pwr</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main="Time Series Plot of Electricity Consumption")</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library(forecast)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opar</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par(</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no.readonly</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=TRUE)</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par(</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mfrow</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=c(2,2)),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c(0.2, 7.0)</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plot(xx, main="Raw time series")</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plot(ma(xx, 3), main="Simple Moving Averages (k=3)",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plot(ma(xx, 5), main="Simple Moving Averages (k=5)",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plot(ma(xx, 9), main="Simple Moving Averages (k=9)",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par(</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opar</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library(forecast)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opar</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par(</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no.readonly</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=TRUE)</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par(</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mfrow</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=c(2,2))</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c(0.2, 7.0)</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plot(xx, main="Raw time series")</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plot(ma(xx, 13), main="Simple Moving Averages (k=13)",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plot(ma(xx, 15), main="Simple Moving Averages (k=15)",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plot(ma(xx, 19), main="Simple Moving Averages (k=19)", </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ylim</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par(</a:t>
            </a:r>
            <a:r>
              <a:rPr lang="en-CA" sz="1600"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opar</a:t>
            </a:r>
            <a:r>
              <a:rPr lang="en-CA" sz="1600"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endParaRPr lang="en-CA" sz="1600" dirty="0">
              <a:latin typeface="Garamond" panose="020204040303010108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097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EFAFD65-C51E-46AC-9E67-730CB9C4F675}"/>
              </a:ext>
            </a:extLst>
          </p:cNvPr>
          <p:cNvSpPr>
            <a:spLocks noChangeArrowheads="1"/>
          </p:cNvSpPr>
          <p:nvPr/>
        </p:nvSpPr>
        <p:spPr bwMode="auto">
          <a:xfrm>
            <a:off x="486697" y="482051"/>
            <a:ext cx="11828206" cy="58938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str(</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hholdpcon</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table(is.na(</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hholdpcon</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 How many not missing(False) and missing (True)?</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a:t>
            </a:r>
            <a:r>
              <a:rPr kumimoji="0" lang="en-CA" altLang="en-US" b="0" i="0" u="none" strike="noStrike" cap="none" normalizeH="0" baseline="0" dirty="0" err="1">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data.frame</a:t>
            </a:r>
            <a:r>
              <a:rPr kumimoji="0" lang="en-CA" altLang="en-US"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2075259 obs. of  9 variables:</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a:t>
            </a:r>
            <a:r>
              <a:rPr kumimoji="0" lang="en-CA" altLang="en-US" sz="1200" b="0" i="0" u="none" strike="noStrike" cap="none" normalizeH="0" baseline="0" dirty="0" err="1">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wdate</a:t>
            </a: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Date, format: "2006-12-16" "2006-12-16" "2006-12-16" "2006-12-16" ...</a:t>
            </a:r>
            <a:endParaRPr kumimoji="0" lang="en-CA"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a:t>
            </a:r>
            <a:r>
              <a:rPr kumimoji="0" lang="en-CA" altLang="en-US" sz="1200" b="0" i="0" u="none" strike="noStrike" cap="none" normalizeH="0" baseline="0" dirty="0" err="1">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wtime</a:t>
            </a: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Factor w/ 1440 levels "00:00:00","00:01:00",..: 1045 1046 1047 1048 1049 1050 1051 1052 1053 1054 ...</a:t>
            </a:r>
            <a:endParaRPr kumimoji="0" lang="en-CA"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a:t>
            </a:r>
            <a:r>
              <a:rPr kumimoji="0" lang="en-CA" altLang="en-US" sz="1200" b="0" i="0" u="none" strike="noStrike" cap="none" normalizeH="0" baseline="0" dirty="0" err="1">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apower</a:t>
            </a: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num  4.22 5.36 5.37 5.39 3.67 ...</a:t>
            </a:r>
            <a:endParaRPr kumimoji="0" lang="en-CA"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a:t>
            </a:r>
            <a:r>
              <a:rPr kumimoji="0" lang="en-CA" altLang="en-US" sz="1200" b="0" i="0" u="none" strike="noStrike" cap="none" normalizeH="0" baseline="0" dirty="0" err="1">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rpower</a:t>
            </a: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num  0.418 0.436 0.498 0.502 0.528 0.522 0.52 0.52 0.51 0.51 ...</a:t>
            </a:r>
            <a:endParaRPr kumimoji="0" lang="en-CA"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voltage  : num  235 234 233 234 236 ...</a:t>
            </a:r>
            <a:endParaRPr kumimoji="0" lang="en-CA"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intensity: num  18.4 23 23 23 15.8 15 15.8 15.8 15.8 15.8 ...</a:t>
            </a:r>
            <a:endParaRPr kumimoji="0" lang="en-CA"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smeter1  : num  0 0 0 0 0 0 0 0 0 0 ...</a:t>
            </a:r>
            <a:endParaRPr kumimoji="0" lang="en-CA"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smeter2  : num  1 1 2 1 1 2 1 1 1 2 ...</a:t>
            </a:r>
            <a:endParaRPr kumimoji="0" lang="en-CA"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 smeter3  : num  17 16 17 17 17 17 17 17 17 16 ...</a:t>
            </a:r>
            <a:endParaRPr kumimoji="0" lang="en-CA"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   FALSE     TRUE </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18495478   181853   #missing value information</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#removes all the missing cases</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hholdclean2 &lt;- </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hholdpcon</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rowSums</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(is.na(</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hholdpcon</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 1:10])) == 0, ]</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table(is.na(hholdclean2))  # False ???, True ???. There are ????? missing data</a:t>
            </a:r>
            <a:endParaRPr kumimoji="0" lang="en-CA" altLang="en-US" b="0" i="0" u="none" strike="noStrike" cap="none" normalizeH="0" baseline="0" dirty="0">
              <a:ln>
                <a:noFill/>
              </a:ln>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FALSE 19637890 </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The following code calculates the total missing value per attribute. And the correlation with missing values ignored.</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sapply</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hholdpcon</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function(x) sum(is.na(x)))   # Breakdown below</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wdate</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wtime</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apower</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rpower</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voltage intensity   smeter1   smeter2   smeter3 </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0            0             25979      25979     25979     25979     25979     25979     25979</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cor</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hholdpcon</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3:9 ], method = "</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pearson</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use = "</a:t>
            </a:r>
            <a:r>
              <a:rPr kumimoji="0" lang="en-CA" altLang="en-US" b="0" i="1" u="none" strike="noStrike" cap="none" normalizeH="0" baseline="0" dirty="0" err="1">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complete.obs</a:t>
            </a: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a:t>
            </a:r>
            <a:endParaRPr kumimoji="0" lang="en-CA"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b="0" i="1" u="none" strike="noStrike" cap="none" normalizeH="0" baseline="0" dirty="0">
                <a:ln>
                  <a:noFill/>
                </a:ln>
                <a:solidFill>
                  <a:srgbClr val="4472C4"/>
                </a:solidFill>
                <a:effectLst/>
                <a:latin typeface="Garamond" panose="02020404030301010803" pitchFamily="18" charset="0"/>
                <a:ea typeface="Calibri" panose="020F0502020204030204" pitchFamily="34" charset="0"/>
                <a:cs typeface="Times New Roman" panose="02020603050405020304" pitchFamily="18" charset="0"/>
              </a:rPr>
              <a:t># correlation with missing values ignored</a:t>
            </a:r>
            <a:endParaRPr kumimoji="0" lang="en-CA"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9090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8CAF8E-25E2-4225-9B83-2AEA5083BDF3}"/>
              </a:ext>
            </a:extLst>
          </p:cNvPr>
          <p:cNvSpPr>
            <a:spLocks noGrp="1"/>
          </p:cNvSpPr>
          <p:nvPr>
            <p:ph type="title"/>
          </p:nvPr>
        </p:nvSpPr>
        <p:spPr>
          <a:xfrm>
            <a:off x="395749" y="158647"/>
            <a:ext cx="10515600" cy="411623"/>
          </a:xfrm>
        </p:spPr>
        <p:txBody>
          <a:bodyPr>
            <a:normAutofit fontScale="90000"/>
          </a:bodyPr>
          <a:lstStyle/>
          <a:p>
            <a:r>
              <a:rPr lang="en-CA" sz="3200" dirty="0">
                <a:solidFill>
                  <a:srgbClr val="7030A0"/>
                </a:solidFill>
              </a:rPr>
              <a:t>Normalisation and Time Series Plots</a:t>
            </a:r>
          </a:p>
        </p:txBody>
      </p:sp>
      <p:sp>
        <p:nvSpPr>
          <p:cNvPr id="7" name="Rectangle 6">
            <a:extLst>
              <a:ext uri="{FF2B5EF4-FFF2-40B4-BE49-F238E27FC236}">
                <a16:creationId xmlns:a16="http://schemas.microsoft.com/office/drawing/2014/main" id="{6851E65F-BE06-45DD-A6E7-CF6DB3717A84}"/>
              </a:ext>
            </a:extLst>
          </p:cNvPr>
          <p:cNvSpPr/>
          <p:nvPr/>
        </p:nvSpPr>
        <p:spPr>
          <a:xfrm>
            <a:off x="395749" y="4169973"/>
            <a:ext cx="4648199" cy="2031325"/>
          </a:xfrm>
          <a:prstGeom prst="rect">
            <a:avLst/>
          </a:prstGeom>
        </p:spPr>
        <p:txBody>
          <a:bodyPr wrap="square">
            <a:spAutoFit/>
          </a:bodyPr>
          <a:lstStyle/>
          <a:p>
            <a:pPr algn="just">
              <a:spcAft>
                <a:spcPts val="0"/>
              </a:spcAft>
            </a:pP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normalize &lt;- function(x) {</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return ((x - min(x)) / (max(x) - min(x))) }</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#Next we use the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lapply</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function to efficiently normalize the entire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dataframe</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dstmdlx3 &lt;-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as.data.frame</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lapply</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(dstmdlx3[ , 5:13], normalize))</a:t>
            </a:r>
            <a:endParaRPr lang="en-CA" dirty="0">
              <a:latin typeface="Garamond" panose="02020404030301010803"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8386A56-6697-4E4B-8FC2-14838C6DF7F3}"/>
              </a:ext>
            </a:extLst>
          </p:cNvPr>
          <p:cNvPicPr>
            <a:picLocks noChangeAspect="1"/>
          </p:cNvPicPr>
          <p:nvPr/>
        </p:nvPicPr>
        <p:blipFill>
          <a:blip r:embed="rId2"/>
          <a:stretch>
            <a:fillRect/>
          </a:stretch>
        </p:blipFill>
        <p:spPr>
          <a:xfrm>
            <a:off x="140111" y="652227"/>
            <a:ext cx="5334462" cy="3292125"/>
          </a:xfrm>
          <a:prstGeom prst="rect">
            <a:avLst/>
          </a:prstGeom>
        </p:spPr>
      </p:pic>
      <p:pic>
        <p:nvPicPr>
          <p:cNvPr id="9" name="Picture 8">
            <a:extLst>
              <a:ext uri="{FF2B5EF4-FFF2-40B4-BE49-F238E27FC236}">
                <a16:creationId xmlns:a16="http://schemas.microsoft.com/office/drawing/2014/main" id="{2887618C-9E79-490A-86A6-8EBC8B914738}"/>
              </a:ext>
            </a:extLst>
          </p:cNvPr>
          <p:cNvPicPr>
            <a:picLocks noChangeAspect="1"/>
          </p:cNvPicPr>
          <p:nvPr/>
        </p:nvPicPr>
        <p:blipFill>
          <a:blip r:embed="rId3"/>
          <a:stretch>
            <a:fillRect/>
          </a:stretch>
        </p:blipFill>
        <p:spPr>
          <a:xfrm>
            <a:off x="6299788" y="93725"/>
            <a:ext cx="5334462" cy="3292125"/>
          </a:xfrm>
          <a:prstGeom prst="rect">
            <a:avLst/>
          </a:prstGeom>
        </p:spPr>
      </p:pic>
      <p:pic>
        <p:nvPicPr>
          <p:cNvPr id="10" name="Picture 9">
            <a:extLst>
              <a:ext uri="{FF2B5EF4-FFF2-40B4-BE49-F238E27FC236}">
                <a16:creationId xmlns:a16="http://schemas.microsoft.com/office/drawing/2014/main" id="{FC276D9C-C21B-477C-AF66-5AF52F578E20}"/>
              </a:ext>
            </a:extLst>
          </p:cNvPr>
          <p:cNvPicPr>
            <a:picLocks noChangeAspect="1"/>
          </p:cNvPicPr>
          <p:nvPr/>
        </p:nvPicPr>
        <p:blipFill>
          <a:blip r:embed="rId4"/>
          <a:stretch>
            <a:fillRect/>
          </a:stretch>
        </p:blipFill>
        <p:spPr>
          <a:xfrm>
            <a:off x="6461789" y="3472150"/>
            <a:ext cx="5334462" cy="3292125"/>
          </a:xfrm>
          <a:prstGeom prst="rect">
            <a:avLst/>
          </a:prstGeom>
        </p:spPr>
      </p:pic>
    </p:spTree>
    <p:extLst>
      <p:ext uri="{BB962C8B-B14F-4D97-AF65-F5344CB8AC3E}">
        <p14:creationId xmlns:p14="http://schemas.microsoft.com/office/powerpoint/2010/main" val="1124270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32AD35-7802-4725-801C-3A7DF773A92A}"/>
              </a:ext>
            </a:extLst>
          </p:cNvPr>
          <p:cNvSpPr/>
          <p:nvPr/>
        </p:nvSpPr>
        <p:spPr>
          <a:xfrm>
            <a:off x="1679665" y="715728"/>
            <a:ext cx="8622890" cy="5909310"/>
          </a:xfrm>
          <a:prstGeom prst="rect">
            <a:avLst/>
          </a:prstGeom>
        </p:spPr>
        <p:txBody>
          <a:bodyPr wrap="square">
            <a:spAutoFit/>
          </a:bodyPr>
          <a:lstStyle/>
          <a:p>
            <a:pPr algn="just">
              <a:spcAft>
                <a:spcPts val="0"/>
              </a:spcAft>
            </a:pP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head(</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mgdata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mgdata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&lt;-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as.data.table</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mgdata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setkey</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mgdata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yr</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yearmon</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wkofyr</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Date)</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aggregate data by month, target is active power for time series</a:t>
            </a:r>
            <a:endPar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mgdata_mnthly</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&lt;- </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as.data.frame</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mgdata</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j=list(</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apower_mna</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mean(</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m_apower</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na.rm = TRUE), </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powerkwh_mna</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 mean(</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power_kwh</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na.rm = TRUE), </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Temp_mna</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 mean(Temp, na.rm = TRUE), </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Humd_mna</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 mean(</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Humd</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na.rm = TRUE), </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Pressure_mna</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 mean(Pressure, na.rm = TRUE), </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WndSpd_mna</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 mean(</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WndSpeed</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na.rm = TRUE)), by = list(</a:t>
            </a:r>
            <a:r>
              <a:rPr lang="en-CA"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yearmon</a:t>
            </a:r>
            <a:r>
              <a:rPr lang="en-CA"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a:t>
            </a:r>
            <a:endParaRPr lang="en-CA" dirty="0">
              <a:solidFill>
                <a:srgbClr val="FF000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aggregate data by WEEK, target is active power for time series</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mgdata_wkly</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&lt;-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as.data.frame</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mgdata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j=list(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apower_wka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mean(</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m_apower</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na.rm = TRUE),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powerkwh_wka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 mean(</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power_kwh</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na.rm = TRUE),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Temp_wka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 mean(Temp, na.rm = TRUE),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Humd_wka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 mean(</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Humd</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na.rm = TRUE),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Pressure_wka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 mean(Pressure, na.rm = TRUE),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WndSpd_wka</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 mean(</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WndSpeed</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na.rm = TRUE)), by = list(</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yr</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 </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wkofyr</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#data set is grouped by year ,then week of year</a:t>
            </a:r>
            <a:endParaRPr lang="en-CA"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aggregate data by DAY, target is active power for time series</a:t>
            </a:r>
            <a:endPar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mgdata_dly</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&lt;- </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as.data.frame</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mgdata</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j=list(</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apower_dla</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mean(</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m_apower</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na.rm = TRUE), </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powerkwh_dla</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mean(</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power_kwh</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na.rm = TRUE), </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Temp_dla</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mean(Temp, na.rm = TRUE), </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Humd_dla</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mean(</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Humd</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na.rm = TRUE), </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Pressure_dla</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mean(Pressure, na.rm = TRUE), </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WndSpd_dla</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 mean(</a:t>
            </a:r>
            <a:r>
              <a:rPr lang="en-CA" i="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WndSpeed</a:t>
            </a: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na.rm = TRUE)), by = list(Date)])</a:t>
            </a:r>
            <a:endPar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7030A0"/>
                </a:solidFill>
                <a:latin typeface="Garamond" panose="02020404030301010803" pitchFamily="18" charset="0"/>
                <a:ea typeface="Calibri" panose="020F0502020204030204" pitchFamily="34" charset="0"/>
                <a:cs typeface="Times New Roman" panose="02020603050405020304" pitchFamily="18" charset="0"/>
              </a:rPr>
              <a:t>#data set is grouped by year ,then week of year by = c('Date'))] #data set is grouped by Days day</a:t>
            </a:r>
            <a:endParaRPr lang="en-CA" dirty="0">
              <a:solidFill>
                <a:srgbClr val="7030A0"/>
              </a:solidFill>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head(</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mgdata_mnthly</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r>
              <a:rPr lang="en-CA" dirty="0">
                <a:latin typeface="Garamond" panose="02020404030301010803" pitchFamily="18" charset="0"/>
                <a:ea typeface="Calibri" panose="020F0502020204030204" pitchFamily="34" charset="0"/>
                <a:cs typeface="Times New Roman" panose="02020603050405020304" pitchFamily="18" charset="0"/>
              </a:rPr>
              <a:t>   </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head(</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mgdata_wkly</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r>
              <a:rPr lang="en-CA" dirty="0">
                <a:latin typeface="Garamond" panose="02020404030301010803" pitchFamily="18" charset="0"/>
                <a:ea typeface="Calibri" panose="020F0502020204030204" pitchFamily="34" charset="0"/>
                <a:cs typeface="Times New Roman" panose="02020603050405020304" pitchFamily="18" charset="0"/>
              </a:rPr>
              <a:t>    </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head(</a:t>
            </a:r>
            <a:r>
              <a:rPr lang="en-CA" i="1" dirty="0" err="1">
                <a:solidFill>
                  <a:srgbClr val="4472C4"/>
                </a:solidFill>
                <a:latin typeface="Garamond" panose="02020404030301010803" pitchFamily="18" charset="0"/>
                <a:ea typeface="Calibri" panose="020F0502020204030204" pitchFamily="34" charset="0"/>
                <a:cs typeface="Times New Roman" panose="02020603050405020304" pitchFamily="18" charset="0"/>
              </a:rPr>
              <a:t>mgdata_dly</a:t>
            </a:r>
            <a:r>
              <a:rPr lang="en-CA" i="1" dirty="0">
                <a:solidFill>
                  <a:srgbClr val="4472C4"/>
                </a:solidFill>
                <a:latin typeface="Garamond" panose="02020404030301010803" pitchFamily="18" charset="0"/>
                <a:ea typeface="Calibri" panose="020F0502020204030204" pitchFamily="34" charset="0"/>
                <a:cs typeface="Times New Roman" panose="02020603050405020304" pitchFamily="18" charset="0"/>
              </a:rPr>
              <a:t>)</a:t>
            </a:r>
            <a:endParaRPr lang="en-CA" dirty="0">
              <a:latin typeface="Garamond" panose="020204040303010108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BE5A9A4-017A-4D71-A093-70E1D68109A1}"/>
              </a:ext>
            </a:extLst>
          </p:cNvPr>
          <p:cNvSpPr txBox="1"/>
          <p:nvPr/>
        </p:nvSpPr>
        <p:spPr>
          <a:xfrm>
            <a:off x="285136" y="25360"/>
            <a:ext cx="5941948" cy="523220"/>
          </a:xfrm>
          <a:prstGeom prst="rect">
            <a:avLst/>
          </a:prstGeom>
          <a:noFill/>
        </p:spPr>
        <p:txBody>
          <a:bodyPr wrap="none" rtlCol="0">
            <a:spAutoFit/>
          </a:bodyPr>
          <a:lstStyle/>
          <a:p>
            <a:r>
              <a:rPr lang="en-CA" sz="2800" dirty="0">
                <a:solidFill>
                  <a:srgbClr val="7030A0"/>
                </a:solidFill>
              </a:rPr>
              <a:t>Prepare Combined Data for ANN Model</a:t>
            </a:r>
          </a:p>
        </p:txBody>
      </p:sp>
    </p:spTree>
    <p:extLst>
      <p:ext uri="{BB962C8B-B14F-4D97-AF65-F5344CB8AC3E}">
        <p14:creationId xmlns:p14="http://schemas.microsoft.com/office/powerpoint/2010/main" val="2792996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8B8A-04B0-4FB7-A8DA-0F566C8723E8}"/>
              </a:ext>
            </a:extLst>
          </p:cNvPr>
          <p:cNvSpPr>
            <a:spLocks noGrp="1"/>
          </p:cNvSpPr>
          <p:nvPr>
            <p:ph type="title"/>
          </p:nvPr>
        </p:nvSpPr>
        <p:spPr>
          <a:xfrm>
            <a:off x="189272" y="0"/>
            <a:ext cx="10515600" cy="775417"/>
          </a:xfrm>
        </p:spPr>
        <p:txBody>
          <a:bodyPr>
            <a:normAutofit/>
          </a:bodyPr>
          <a:lstStyle/>
          <a:p>
            <a:r>
              <a:rPr lang="en-CA" sz="2800" b="1" dirty="0">
                <a:solidFill>
                  <a:srgbClr val="7030A0"/>
                </a:solidFill>
              </a:rPr>
              <a:t>Basis for Forecasting Monthly Hourly Averages – result next slide</a:t>
            </a:r>
          </a:p>
        </p:txBody>
      </p:sp>
      <p:sp>
        <p:nvSpPr>
          <p:cNvPr id="3" name="TextBox 2">
            <a:extLst>
              <a:ext uri="{FF2B5EF4-FFF2-40B4-BE49-F238E27FC236}">
                <a16:creationId xmlns:a16="http://schemas.microsoft.com/office/drawing/2014/main" id="{84875090-7769-4FCC-8F52-EEAE23B25147}"/>
              </a:ext>
            </a:extLst>
          </p:cNvPr>
          <p:cNvSpPr txBox="1"/>
          <p:nvPr/>
        </p:nvSpPr>
        <p:spPr>
          <a:xfrm>
            <a:off x="1091380" y="775417"/>
            <a:ext cx="9330813" cy="5909310"/>
          </a:xfrm>
          <a:prstGeom prst="rect">
            <a:avLst/>
          </a:prstGeom>
          <a:noFill/>
        </p:spPr>
        <p:txBody>
          <a:bodyPr wrap="square" rtlCol="0">
            <a:spAutoFit/>
          </a:bodyPr>
          <a:lstStyle/>
          <a:p>
            <a:r>
              <a:rPr lang="en-CA" i="1" dirty="0"/>
              <a:t>head(pwrstfrc_1, 60)</a:t>
            </a:r>
            <a:endParaRPr lang="en-CA" dirty="0"/>
          </a:p>
          <a:p>
            <a:r>
              <a:rPr lang="en-CA" i="1" dirty="0"/>
              <a:t>plot(pwrstfrc_1$power_kwh)</a:t>
            </a:r>
            <a:endParaRPr lang="en-CA" dirty="0"/>
          </a:p>
          <a:p>
            <a:r>
              <a:rPr lang="en-CA" i="1" dirty="0"/>
              <a:t>lines(pwrstfrc_1$power_kwh)</a:t>
            </a:r>
            <a:endParaRPr lang="en-CA" dirty="0"/>
          </a:p>
          <a:p>
            <a:r>
              <a:rPr lang="en-CA" i="1" dirty="0"/>
              <a:t> </a:t>
            </a:r>
            <a:endParaRPr lang="en-CA" dirty="0"/>
          </a:p>
          <a:p>
            <a:r>
              <a:rPr lang="en-CA" i="1" dirty="0"/>
              <a:t>## The power consumption is </a:t>
            </a:r>
            <a:r>
              <a:rPr lang="en-CA" i="1" dirty="0" err="1"/>
              <a:t>lowests</a:t>
            </a:r>
            <a:r>
              <a:rPr lang="en-CA" i="1" dirty="0"/>
              <a:t> midnight to around 4am and then peaks again at about 7am and then rises to around </a:t>
            </a:r>
            <a:r>
              <a:rPr lang="en-CA" i="1" dirty="0" err="1"/>
              <a:t>middday</a:t>
            </a:r>
            <a:r>
              <a:rPr lang="en-CA" i="1" dirty="0"/>
              <a:t>. The peaks for each day is different based on the daily averages we carried out earlier.</a:t>
            </a:r>
            <a:endParaRPr lang="en-CA" dirty="0"/>
          </a:p>
          <a:p>
            <a:r>
              <a:rPr lang="en-CA" i="1" dirty="0"/>
              <a:t>## From these perhaps an appropriate method is predicting hourly temperatures is to have a handle on the month hourly averages.</a:t>
            </a:r>
            <a:endParaRPr lang="en-CA" dirty="0"/>
          </a:p>
          <a:p>
            <a:r>
              <a:rPr lang="en-CA" i="1" dirty="0"/>
              <a:t> </a:t>
            </a:r>
            <a:endParaRPr lang="en-CA" dirty="0"/>
          </a:p>
          <a:p>
            <a:r>
              <a:rPr lang="en-CA" i="1" dirty="0"/>
              <a:t>library(</a:t>
            </a:r>
            <a:r>
              <a:rPr lang="en-CA" i="1" dirty="0" err="1"/>
              <a:t>data.table</a:t>
            </a:r>
            <a:r>
              <a:rPr lang="en-CA" i="1" dirty="0"/>
              <a:t>)</a:t>
            </a:r>
            <a:endParaRPr lang="en-CA" dirty="0"/>
          </a:p>
          <a:p>
            <a:r>
              <a:rPr lang="en-CA" i="1" dirty="0"/>
              <a:t>library(zoo)</a:t>
            </a:r>
            <a:endParaRPr lang="en-CA" dirty="0"/>
          </a:p>
          <a:p>
            <a:r>
              <a:rPr lang="en-CA" i="1" dirty="0" err="1"/>
              <a:t>pwrstfrc$yearmon</a:t>
            </a:r>
            <a:r>
              <a:rPr lang="en-CA" i="1" dirty="0"/>
              <a:t> &lt;- </a:t>
            </a:r>
            <a:r>
              <a:rPr lang="en-CA" i="1" dirty="0" err="1"/>
              <a:t>as.yearmon</a:t>
            </a:r>
            <a:r>
              <a:rPr lang="en-CA" i="1" dirty="0"/>
              <a:t>(</a:t>
            </a:r>
            <a:r>
              <a:rPr lang="en-CA" i="1" dirty="0" err="1"/>
              <a:t>pwrstfrc$Date</a:t>
            </a:r>
            <a:r>
              <a:rPr lang="en-CA" i="1" dirty="0"/>
              <a:t>, "%m/%Y")</a:t>
            </a:r>
            <a:endParaRPr lang="en-CA" dirty="0"/>
          </a:p>
          <a:p>
            <a:r>
              <a:rPr lang="en-CA" i="1" dirty="0"/>
              <a:t> </a:t>
            </a:r>
            <a:endParaRPr lang="en-CA" dirty="0"/>
          </a:p>
          <a:p>
            <a:r>
              <a:rPr lang="en-CA" i="1" dirty="0" err="1"/>
              <a:t>pwrstfrc</a:t>
            </a:r>
            <a:r>
              <a:rPr lang="en-CA" i="1" dirty="0"/>
              <a:t> &lt;- </a:t>
            </a:r>
            <a:r>
              <a:rPr lang="en-CA" i="1" dirty="0" err="1"/>
              <a:t>as.data.table</a:t>
            </a:r>
            <a:r>
              <a:rPr lang="en-CA" i="1" dirty="0"/>
              <a:t>(</a:t>
            </a:r>
            <a:r>
              <a:rPr lang="en-CA" i="1" dirty="0" err="1"/>
              <a:t>pwrstfrc</a:t>
            </a:r>
            <a:r>
              <a:rPr lang="en-CA" i="1" dirty="0"/>
              <a:t>)</a:t>
            </a:r>
            <a:endParaRPr lang="en-CA" dirty="0"/>
          </a:p>
          <a:p>
            <a:r>
              <a:rPr lang="en-CA" i="1" dirty="0" err="1"/>
              <a:t>setkey</a:t>
            </a:r>
            <a:r>
              <a:rPr lang="en-CA" i="1" dirty="0"/>
              <a:t>(</a:t>
            </a:r>
            <a:r>
              <a:rPr lang="en-CA" i="1" dirty="0" err="1"/>
              <a:t>pwrstfrc</a:t>
            </a:r>
            <a:r>
              <a:rPr lang="en-CA" i="1" dirty="0"/>
              <a:t>, Hour, </a:t>
            </a:r>
            <a:r>
              <a:rPr lang="en-CA" i="1" dirty="0" err="1"/>
              <a:t>yearmon</a:t>
            </a:r>
            <a:r>
              <a:rPr lang="en-CA" i="1" dirty="0"/>
              <a:t>)</a:t>
            </a:r>
            <a:endParaRPr lang="en-CA" dirty="0"/>
          </a:p>
          <a:p>
            <a:r>
              <a:rPr lang="en-CA" i="1" dirty="0"/>
              <a:t># aggregate data by month and hour, target is active power for time series</a:t>
            </a:r>
            <a:endParaRPr lang="en-CA" dirty="0"/>
          </a:p>
          <a:p>
            <a:r>
              <a:rPr lang="en-CA" i="1" dirty="0" err="1"/>
              <a:t>pwrstfrc_agg</a:t>
            </a:r>
            <a:r>
              <a:rPr lang="en-CA" i="1" dirty="0"/>
              <a:t> &lt;- </a:t>
            </a:r>
            <a:r>
              <a:rPr lang="en-CA" i="1" dirty="0" err="1"/>
              <a:t>as.data.frame</a:t>
            </a:r>
            <a:r>
              <a:rPr lang="en-CA" i="1" dirty="0"/>
              <a:t>(</a:t>
            </a:r>
            <a:r>
              <a:rPr lang="en-CA" i="1" dirty="0" err="1"/>
              <a:t>pwrstfrc</a:t>
            </a:r>
            <a:r>
              <a:rPr lang="en-CA" i="1" dirty="0"/>
              <a:t>[, j=list(</a:t>
            </a:r>
            <a:r>
              <a:rPr lang="en-CA" i="1" dirty="0" err="1"/>
              <a:t>apower_agg</a:t>
            </a:r>
            <a:r>
              <a:rPr lang="en-CA" i="1" dirty="0"/>
              <a:t>= mean(</a:t>
            </a:r>
            <a:r>
              <a:rPr lang="en-CA" i="1" dirty="0" err="1"/>
              <a:t>m_apower</a:t>
            </a:r>
            <a:r>
              <a:rPr lang="en-CA" i="1" dirty="0"/>
              <a:t>, na.rm = TRUE), </a:t>
            </a:r>
            <a:r>
              <a:rPr lang="en-CA" i="1" dirty="0" err="1"/>
              <a:t>powerkwh_agg</a:t>
            </a:r>
            <a:r>
              <a:rPr lang="en-CA" i="1" dirty="0"/>
              <a:t> = mean(</a:t>
            </a:r>
            <a:r>
              <a:rPr lang="en-CA" i="1" dirty="0" err="1"/>
              <a:t>power_kwh</a:t>
            </a:r>
            <a:r>
              <a:rPr lang="en-CA" i="1" dirty="0"/>
              <a:t>, na.rm = TRUE), </a:t>
            </a:r>
            <a:r>
              <a:rPr lang="en-CA" i="1" dirty="0" err="1"/>
              <a:t>Temp_agg</a:t>
            </a:r>
            <a:r>
              <a:rPr lang="en-CA" i="1" dirty="0"/>
              <a:t> = mean(Temp, na.rm = TRUE), </a:t>
            </a:r>
            <a:r>
              <a:rPr lang="en-CA" i="1" dirty="0" err="1"/>
              <a:t>Humd_agg</a:t>
            </a:r>
            <a:r>
              <a:rPr lang="en-CA" i="1" dirty="0"/>
              <a:t> = mean(</a:t>
            </a:r>
            <a:r>
              <a:rPr lang="en-CA" i="1" dirty="0" err="1"/>
              <a:t>Humd</a:t>
            </a:r>
            <a:r>
              <a:rPr lang="en-CA" i="1" dirty="0"/>
              <a:t>, na.rm = TRUE), </a:t>
            </a:r>
            <a:r>
              <a:rPr lang="en-CA" i="1" dirty="0" err="1"/>
              <a:t>Pressure_agg</a:t>
            </a:r>
            <a:r>
              <a:rPr lang="en-CA" i="1" dirty="0"/>
              <a:t> = mean(Pressure, na.rm = TRUE), </a:t>
            </a:r>
            <a:r>
              <a:rPr lang="en-CA" i="1" dirty="0" err="1"/>
              <a:t>WndSpd_agg</a:t>
            </a:r>
            <a:r>
              <a:rPr lang="en-CA" i="1" dirty="0"/>
              <a:t> = mean(</a:t>
            </a:r>
            <a:r>
              <a:rPr lang="en-CA" i="1" dirty="0" err="1"/>
              <a:t>WndSpeed</a:t>
            </a:r>
            <a:r>
              <a:rPr lang="en-CA" i="1" dirty="0"/>
              <a:t>, na.rm = TRUE)), by = list(</a:t>
            </a:r>
            <a:r>
              <a:rPr lang="en-CA" i="1" dirty="0" err="1"/>
              <a:t>yearmon</a:t>
            </a:r>
            <a:r>
              <a:rPr lang="en-CA" i="1" dirty="0"/>
              <a:t>, Hour)])</a:t>
            </a:r>
            <a:endParaRPr lang="en-CA" dirty="0"/>
          </a:p>
        </p:txBody>
      </p:sp>
    </p:spTree>
    <p:extLst>
      <p:ext uri="{BB962C8B-B14F-4D97-AF65-F5344CB8AC3E}">
        <p14:creationId xmlns:p14="http://schemas.microsoft.com/office/powerpoint/2010/main" val="1480391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347980B-C05C-4BAF-BC33-702C570307EA}"/>
              </a:ext>
            </a:extLst>
          </p:cNvPr>
          <p:cNvSpPr>
            <a:spLocks noChangeArrowheads="1"/>
          </p:cNvSpPr>
          <p:nvPr/>
        </p:nvSpPr>
        <p:spPr bwMode="auto">
          <a:xfrm>
            <a:off x="761648" y="4763679"/>
            <a:ext cx="70403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1200" b="1" i="0" u="none" strike="noStrike" cap="none" normalizeH="0" baseline="0" dirty="0">
                <a:ln>
                  <a:noFill/>
                </a:ln>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Table 1 Methods Screen (adapted from Z Li et al, 2014). Assumes our 2millon dataset</a:t>
            </a:r>
            <a:endParaRPr kumimoji="0" lang="en-CA"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1A8BACFD-57D4-468C-A8DB-C7FA9788B204}"/>
              </a:ext>
            </a:extLst>
          </p:cNvPr>
          <p:cNvGraphicFramePr>
            <a:graphicFrameLocks noGrp="1"/>
          </p:cNvGraphicFramePr>
          <p:nvPr>
            <p:extLst>
              <p:ext uri="{D42A27DB-BD31-4B8C-83A1-F6EECF244321}">
                <p14:modId xmlns:p14="http://schemas.microsoft.com/office/powerpoint/2010/main" val="1706811812"/>
              </p:ext>
            </p:extLst>
          </p:nvPr>
        </p:nvGraphicFramePr>
        <p:xfrm>
          <a:off x="833573" y="644688"/>
          <a:ext cx="5937250" cy="4118991"/>
        </p:xfrm>
        <a:graphic>
          <a:graphicData uri="http://schemas.openxmlformats.org/drawingml/2006/table">
            <a:tbl>
              <a:tblPr firstRow="1" firstCol="1" bandRow="1"/>
              <a:tblGrid>
                <a:gridCol w="1257300">
                  <a:extLst>
                    <a:ext uri="{9D8B030D-6E8A-4147-A177-3AD203B41FA5}">
                      <a16:colId xmlns:a16="http://schemas.microsoft.com/office/drawing/2014/main" val="967796049"/>
                    </a:ext>
                  </a:extLst>
                </a:gridCol>
                <a:gridCol w="588010">
                  <a:extLst>
                    <a:ext uri="{9D8B030D-6E8A-4147-A177-3AD203B41FA5}">
                      <a16:colId xmlns:a16="http://schemas.microsoft.com/office/drawing/2014/main" val="2101634291"/>
                    </a:ext>
                  </a:extLst>
                </a:gridCol>
                <a:gridCol w="732155">
                  <a:extLst>
                    <a:ext uri="{9D8B030D-6E8A-4147-A177-3AD203B41FA5}">
                      <a16:colId xmlns:a16="http://schemas.microsoft.com/office/drawing/2014/main" val="2346909540"/>
                    </a:ext>
                  </a:extLst>
                </a:gridCol>
                <a:gridCol w="833755">
                  <a:extLst>
                    <a:ext uri="{9D8B030D-6E8A-4147-A177-3AD203B41FA5}">
                      <a16:colId xmlns:a16="http://schemas.microsoft.com/office/drawing/2014/main" val="2431325584"/>
                    </a:ext>
                  </a:extLst>
                </a:gridCol>
                <a:gridCol w="843280">
                  <a:extLst>
                    <a:ext uri="{9D8B030D-6E8A-4147-A177-3AD203B41FA5}">
                      <a16:colId xmlns:a16="http://schemas.microsoft.com/office/drawing/2014/main" val="2127493936"/>
                    </a:ext>
                  </a:extLst>
                </a:gridCol>
                <a:gridCol w="838835">
                  <a:extLst>
                    <a:ext uri="{9D8B030D-6E8A-4147-A177-3AD203B41FA5}">
                      <a16:colId xmlns:a16="http://schemas.microsoft.com/office/drawing/2014/main" val="1241010150"/>
                    </a:ext>
                  </a:extLst>
                </a:gridCol>
                <a:gridCol w="843915">
                  <a:extLst>
                    <a:ext uri="{9D8B030D-6E8A-4147-A177-3AD203B41FA5}">
                      <a16:colId xmlns:a16="http://schemas.microsoft.com/office/drawing/2014/main" val="937275343"/>
                    </a:ext>
                  </a:extLst>
                </a:gridCol>
              </a:tblGrid>
              <a:tr h="0">
                <a:tc>
                  <a:txBody>
                    <a:bodyPr/>
                    <a:lstStyle/>
                    <a:p>
                      <a:pPr algn="just">
                        <a:lnSpc>
                          <a:spcPct val="107000"/>
                        </a:lnSpc>
                        <a:spcBef>
                          <a:spcPts val="600"/>
                        </a:spcBef>
                        <a:spcAft>
                          <a:spcPts val="0"/>
                        </a:spcAft>
                      </a:pPr>
                      <a:r>
                        <a:rPr lang="en-CA" sz="1200" b="1">
                          <a:effectLst/>
                          <a:latin typeface="Garamond" panose="02020404030301010803" pitchFamily="18" charset="0"/>
                          <a:ea typeface="Calibri" panose="020F0502020204030204" pitchFamily="34" charset="0"/>
                          <a:cs typeface="Times New Roman" panose="02020603050405020304" pitchFamily="18" charset="0"/>
                        </a:rPr>
                        <a:t>Method</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b="1">
                          <a:effectLst/>
                          <a:latin typeface="Garamond" panose="02020404030301010803" pitchFamily="18" charset="0"/>
                          <a:ea typeface="Calibri" panose="020F0502020204030204" pitchFamily="34" charset="0"/>
                          <a:cs typeface="Times New Roman" panose="02020603050405020304" pitchFamily="18" charset="0"/>
                        </a:rPr>
                        <a:t>Easy to use?</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b="1">
                          <a:effectLst/>
                          <a:latin typeface="Garamond" panose="02020404030301010803" pitchFamily="18" charset="0"/>
                          <a:ea typeface="Calibri" panose="020F0502020204030204" pitchFamily="34" charset="0"/>
                          <a:cs typeface="Times New Roman" panose="02020603050405020304" pitchFamily="18" charset="0"/>
                        </a:rPr>
                        <a:t>Accuracy</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b="1">
                          <a:effectLst/>
                          <a:latin typeface="Garamond" panose="02020404030301010803" pitchFamily="18" charset="0"/>
                          <a:ea typeface="Calibri" panose="020F0502020204030204" pitchFamily="34" charset="0"/>
                          <a:cs typeface="Times New Roman" panose="02020603050405020304" pitchFamily="18" charset="0"/>
                        </a:rPr>
                        <a:t>Data Use. 2m dataset</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b="1">
                          <a:effectLst/>
                          <a:latin typeface="Garamond" panose="02020404030301010803" pitchFamily="18" charset="0"/>
                          <a:ea typeface="Calibri" panose="020F0502020204030204" pitchFamily="34" charset="0"/>
                          <a:cs typeface="Times New Roman" panose="02020603050405020304" pitchFamily="18" charset="0"/>
                        </a:rPr>
                        <a:t>Data Resolution</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b="1">
                          <a:effectLst/>
                          <a:latin typeface="Garamond" panose="02020404030301010803" pitchFamily="18" charset="0"/>
                          <a:ea typeface="Calibri" panose="020F0502020204030204" pitchFamily="34" charset="0"/>
                          <a:cs typeface="Times New Roman" panose="02020603050405020304" pitchFamily="18" charset="0"/>
                        </a:rPr>
                        <a:t>Non-Linear</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b="1">
                          <a:effectLst/>
                          <a:latin typeface="Garamond" panose="02020404030301010803" pitchFamily="18" charset="0"/>
                          <a:ea typeface="Calibri" panose="020F0502020204030204" pitchFamily="34" charset="0"/>
                          <a:cs typeface="Times New Roman" panose="02020603050405020304" pitchFamily="18" charset="0"/>
                        </a:rPr>
                        <a:t>Calibration Required?</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4234877"/>
                  </a:ext>
                </a:extLst>
              </a:tr>
              <a:tr h="0">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Bin Method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Medium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just">
                        <a:lnSpc>
                          <a:spcPct val="107000"/>
                        </a:lnSpc>
                        <a:spcBef>
                          <a:spcPts val="600"/>
                        </a:spcBef>
                        <a:spcAft>
                          <a:spcPts val="0"/>
                        </a:spcAft>
                      </a:pPr>
                      <a:r>
                        <a:rPr lang="en-CA" sz="1200">
                          <a:solidFill>
                            <a:srgbClr val="8EAADB"/>
                          </a:solidFill>
                          <a:effectLst/>
                          <a:latin typeface="Garamond" panose="02020404030301010803" pitchFamily="18" charset="0"/>
                          <a:ea typeface="Calibri" panose="020F0502020204030204" pitchFamily="34" charset="0"/>
                          <a:cs typeface="Times New Roman" panose="02020603050405020304" pitchFamily="18" charset="0"/>
                        </a:rPr>
                        <a:t>Yes. Low</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Multiple resolution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B0F0"/>
                          </a:solidFill>
                          <a:effectLst/>
                          <a:latin typeface="Garamond" panose="02020404030301010803" pitchFamily="18" charset="0"/>
                          <a:ea typeface="Calibri" panose="020F0502020204030204" pitchFamily="34" charset="0"/>
                          <a:cs typeface="Times New Roman" panose="02020603050405020304" pitchFamily="18" charset="0"/>
                        </a:rPr>
                        <a:t>No</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105568377"/>
                  </a:ext>
                </a:extLst>
              </a:tr>
              <a:tr h="0">
                <a:tc>
                  <a:txBody>
                    <a:bodyPr/>
                    <a:lstStyle/>
                    <a:p>
                      <a:pPr algn="just">
                        <a:lnSpc>
                          <a:spcPct val="107000"/>
                        </a:lnSpc>
                        <a:spcBef>
                          <a:spcPts val="600"/>
                        </a:spcBef>
                        <a:spcAft>
                          <a:spcPts val="0"/>
                        </a:spcAft>
                      </a:pPr>
                      <a:r>
                        <a:rPr lang="en-CA" sz="1200" dirty="0">
                          <a:effectLst/>
                          <a:latin typeface="Garamond" panose="02020404030301010803" pitchFamily="18" charset="0"/>
                          <a:ea typeface="Calibri" panose="020F0502020204030204" pitchFamily="34" charset="0"/>
                          <a:cs typeface="Times New Roman" panose="02020603050405020304" pitchFamily="18" charset="0"/>
                        </a:rPr>
                        <a:t>Linear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Medium </a:t>
                      </a:r>
                    </a:p>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 High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Multiple resolution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B0F0"/>
                          </a:solidFill>
                          <a:effectLst/>
                          <a:latin typeface="Garamond" panose="02020404030301010803" pitchFamily="18" charset="0"/>
                          <a:ea typeface="Calibri" panose="020F0502020204030204" pitchFamily="34" charset="0"/>
                          <a:cs typeface="Times New Roman" panose="02020603050405020304" pitchFamily="18" charset="0"/>
                        </a:rPr>
                        <a:t>No</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62563439"/>
                  </a:ext>
                </a:extLst>
              </a:tr>
              <a:tr h="0">
                <a:tc>
                  <a:txBody>
                    <a:bodyPr/>
                    <a:lstStyle/>
                    <a:p>
                      <a:pPr algn="just">
                        <a:lnSpc>
                          <a:spcPct val="107000"/>
                        </a:lnSpc>
                        <a:spcBef>
                          <a:spcPts val="600"/>
                        </a:spcBef>
                        <a:spcAft>
                          <a:spcPts val="0"/>
                        </a:spcAft>
                      </a:pPr>
                      <a:r>
                        <a:rPr lang="en-CA" sz="1200" dirty="0">
                          <a:effectLst/>
                          <a:latin typeface="Garamond" panose="02020404030301010803" pitchFamily="18" charset="0"/>
                          <a:ea typeface="Calibri" panose="020F0502020204030204" pitchFamily="34" charset="0"/>
                          <a:cs typeface="Times New Roman" panose="02020603050405020304" pitchFamily="18" charset="0"/>
                        </a:rPr>
                        <a:t>Support Vector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 High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Multiple resolution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Yes</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890972882"/>
                  </a:ext>
                </a:extLst>
              </a:tr>
              <a:tr h="0">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Gaussian Process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High. Calculated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 High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Multiple resolution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Yes</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669193960"/>
                  </a:ext>
                </a:extLst>
              </a:tr>
              <a:tr h="0">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Artificial Neural Network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8EAADB"/>
                          </a:solidFill>
                          <a:effectLst/>
                          <a:latin typeface="Garamond" panose="02020404030301010803" pitchFamily="18" charset="0"/>
                          <a:ea typeface="Calibri" panose="020F0502020204030204" pitchFamily="34" charset="0"/>
                          <a:cs typeface="Times New Roman" panose="02020603050405020304" pitchFamily="18" charset="0"/>
                        </a:rPr>
                        <a:t>No</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Medium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 High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dirty="0">
                          <a:effectLst/>
                          <a:latin typeface="Garamond" panose="02020404030301010803" pitchFamily="18" charset="0"/>
                          <a:ea typeface="Calibri" panose="020F0502020204030204" pitchFamily="34" charset="0"/>
                          <a:cs typeface="Times New Roman" panose="02020603050405020304" pitchFamily="18" charset="0"/>
                        </a:rPr>
                        <a:t>Hourly/ daily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Yes</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solidFill>
                            <a:srgbClr val="8EAADB"/>
                          </a:solidFill>
                          <a:effectLst/>
                          <a:latin typeface="Garamond" panose="02020404030301010803" pitchFamily="18" charset="0"/>
                          <a:ea typeface="Calibri" panose="020F0502020204030204" pitchFamily="34" charset="0"/>
                          <a:cs typeface="Times New Roman" panose="02020603050405020304" pitchFamily="18" charset="0"/>
                        </a:rPr>
                        <a:t>Yes</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363285609"/>
                  </a:ext>
                </a:extLst>
              </a:tr>
              <a:tr h="0">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Decision Tree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 High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Annual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Yes</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32310145"/>
                  </a:ext>
                </a:extLst>
              </a:tr>
              <a:tr h="0">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Bayesian Network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 High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Daily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Yes</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764754419"/>
                  </a:ext>
                </a:extLst>
              </a:tr>
              <a:tr h="0">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RC Network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8EAADB"/>
                          </a:solidFill>
                          <a:effectLst/>
                          <a:latin typeface="Garamond" panose="02020404030301010803" pitchFamily="18" charset="0"/>
                          <a:ea typeface="Calibri" panose="020F0502020204030204" pitchFamily="34" charset="0"/>
                          <a:cs typeface="Times New Roman" panose="02020603050405020304" pitchFamily="18" charset="0"/>
                        </a:rPr>
                        <a:t>No</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Medium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Hourly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Yes</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853214875"/>
                  </a:ext>
                </a:extLst>
              </a:tr>
              <a:tr h="0">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Normative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8EAADB"/>
                          </a:solidFill>
                          <a:effectLst/>
                          <a:latin typeface="Garamond" panose="02020404030301010803" pitchFamily="18" charset="0"/>
                          <a:ea typeface="Calibri" panose="020F0502020204030204" pitchFamily="34" charset="0"/>
                          <a:cs typeface="Times New Roman" panose="02020603050405020304" pitchFamily="18" charset="0"/>
                        </a:rPr>
                        <a:t>No</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Medium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just">
                        <a:lnSpc>
                          <a:spcPct val="107000"/>
                        </a:lnSpc>
                        <a:spcBef>
                          <a:spcPts val="600"/>
                        </a:spcBef>
                        <a:spcAft>
                          <a:spcPts val="0"/>
                        </a:spcAft>
                      </a:pPr>
                      <a:r>
                        <a:rPr lang="en-CA" sz="1200">
                          <a:solidFill>
                            <a:srgbClr val="8EAADB"/>
                          </a:solidFill>
                          <a:effectLst/>
                          <a:latin typeface="Garamond" panose="02020404030301010803" pitchFamily="18" charset="0"/>
                          <a:ea typeface="Calibri" panose="020F0502020204030204" pitchFamily="34" charset="0"/>
                          <a:cs typeface="Times New Roman" panose="02020603050405020304" pitchFamily="18" charset="0"/>
                        </a:rPr>
                        <a:t>No</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Hourly, monthly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Yes</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746271319"/>
                  </a:ext>
                </a:extLst>
              </a:tr>
              <a:tr h="0">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Detailed Simulation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8EAADB"/>
                          </a:solidFill>
                          <a:effectLst/>
                          <a:latin typeface="Garamond" panose="02020404030301010803" pitchFamily="18" charset="0"/>
                          <a:ea typeface="Calibri" panose="020F0502020204030204" pitchFamily="34" charset="0"/>
                          <a:cs typeface="Times New Roman" panose="02020603050405020304" pitchFamily="18" charset="0"/>
                        </a:rPr>
                        <a:t>No</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a:solidFill>
                            <a:srgbClr val="8EAADB"/>
                          </a:solidFill>
                          <a:effectLst/>
                          <a:latin typeface="Garamond" panose="02020404030301010803" pitchFamily="18" charset="0"/>
                          <a:ea typeface="Calibri" panose="020F0502020204030204" pitchFamily="34" charset="0"/>
                          <a:cs typeface="Times New Roman" panose="02020603050405020304" pitchFamily="18" charset="0"/>
                        </a:rPr>
                        <a:t>No</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just">
                        <a:lnSpc>
                          <a:spcPct val="107000"/>
                        </a:lnSpc>
                        <a:spcBef>
                          <a:spcPts val="600"/>
                        </a:spcBef>
                        <a:spcAft>
                          <a:spcPts val="0"/>
                        </a:spcAft>
                      </a:pPr>
                      <a:r>
                        <a:rPr lang="en-CA" sz="1200">
                          <a:effectLst/>
                          <a:latin typeface="Garamond" panose="02020404030301010803" pitchFamily="18" charset="0"/>
                          <a:ea typeface="Calibri" panose="020F0502020204030204" pitchFamily="34" charset="0"/>
                          <a:cs typeface="Times New Roman" panose="02020603050405020304" pitchFamily="18" charset="0"/>
                        </a:rPr>
                        <a:t>Sub-Hourly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600"/>
                        </a:spcBef>
                        <a:spcAft>
                          <a:spcPts val="0"/>
                        </a:spcAft>
                      </a:pPr>
                      <a:r>
                        <a:rPr lang="en-CA" sz="12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Yes</a:t>
                      </a:r>
                      <a:endParaRPr lang="en-CA" sz="12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just">
                        <a:lnSpc>
                          <a:spcPct val="107000"/>
                        </a:lnSpc>
                        <a:spcBef>
                          <a:spcPts val="600"/>
                        </a:spcBef>
                        <a:spcAft>
                          <a:spcPts val="0"/>
                        </a:spcAft>
                      </a:pPr>
                      <a:r>
                        <a:rPr lang="en-CA" sz="1200" dirty="0">
                          <a:effectLst/>
                          <a:latin typeface="Garamond" panose="02020404030301010803" pitchFamily="18" charset="0"/>
                          <a:ea typeface="Calibri" panose="020F0502020204030204" pitchFamily="34"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054262733"/>
                  </a:ext>
                </a:extLst>
              </a:tr>
            </a:tbl>
          </a:graphicData>
        </a:graphic>
      </p:graphicFrame>
      <p:sp>
        <p:nvSpPr>
          <p:cNvPr id="3" name="TextBox 2">
            <a:extLst>
              <a:ext uri="{FF2B5EF4-FFF2-40B4-BE49-F238E27FC236}">
                <a16:creationId xmlns:a16="http://schemas.microsoft.com/office/drawing/2014/main" id="{C7E5C2AE-CCE9-40BE-8FDD-B8D600474395}"/>
              </a:ext>
            </a:extLst>
          </p:cNvPr>
          <p:cNvSpPr txBox="1"/>
          <p:nvPr/>
        </p:nvSpPr>
        <p:spPr>
          <a:xfrm>
            <a:off x="648930" y="162097"/>
            <a:ext cx="5759718" cy="461665"/>
          </a:xfrm>
          <a:prstGeom prst="rect">
            <a:avLst/>
          </a:prstGeom>
          <a:noFill/>
        </p:spPr>
        <p:txBody>
          <a:bodyPr wrap="none" rtlCol="0">
            <a:spAutoFit/>
          </a:bodyPr>
          <a:lstStyle/>
          <a:p>
            <a:r>
              <a:rPr lang="en-CA" sz="2400" dirty="0">
                <a:solidFill>
                  <a:srgbClr val="7030A0"/>
                </a:solidFill>
              </a:rPr>
              <a:t>Black-box and White Box Models Considered</a:t>
            </a:r>
          </a:p>
        </p:txBody>
      </p:sp>
      <p:sp>
        <p:nvSpPr>
          <p:cNvPr id="4" name="TextBox 3">
            <a:extLst>
              <a:ext uri="{FF2B5EF4-FFF2-40B4-BE49-F238E27FC236}">
                <a16:creationId xmlns:a16="http://schemas.microsoft.com/office/drawing/2014/main" id="{0336DF38-D184-4CE3-BE38-385E81C585B8}"/>
              </a:ext>
            </a:extLst>
          </p:cNvPr>
          <p:cNvSpPr txBox="1"/>
          <p:nvPr/>
        </p:nvSpPr>
        <p:spPr>
          <a:xfrm>
            <a:off x="648930" y="5289982"/>
            <a:ext cx="10548337" cy="1754326"/>
          </a:xfrm>
          <a:prstGeom prst="rect">
            <a:avLst/>
          </a:prstGeom>
          <a:noFill/>
        </p:spPr>
        <p:txBody>
          <a:bodyPr wrap="none" rtlCol="0">
            <a:spAutoFit/>
          </a:bodyPr>
          <a:lstStyle/>
          <a:p>
            <a:r>
              <a:rPr lang="en-CA" b="1" dirty="0">
                <a:solidFill>
                  <a:srgbClr val="7030A0"/>
                </a:solidFill>
              </a:rPr>
              <a:t>Time Series Models for comparison even when this meant that none of the external variables were deployed</a:t>
            </a:r>
          </a:p>
          <a:p>
            <a:r>
              <a:rPr lang="en-CA" b="1" dirty="0">
                <a:solidFill>
                  <a:srgbClr val="7030A0"/>
                </a:solidFill>
              </a:rPr>
              <a:t>All of these packages are by Rob J. </a:t>
            </a:r>
            <a:r>
              <a:rPr lang="en-CA" b="1" dirty="0" err="1">
                <a:solidFill>
                  <a:srgbClr val="7030A0"/>
                </a:solidFill>
              </a:rPr>
              <a:t>Hynderman</a:t>
            </a:r>
            <a:r>
              <a:rPr lang="en-CA" b="1" dirty="0">
                <a:solidFill>
                  <a:srgbClr val="7030A0"/>
                </a:solidFill>
              </a:rPr>
              <a:t> (and friends for TBATS)</a:t>
            </a:r>
          </a:p>
          <a:p>
            <a:pPr marL="342900" indent="-342900">
              <a:buAutoNum type="arabicPeriod"/>
            </a:pPr>
            <a:r>
              <a:rPr lang="en-CA" dirty="0"/>
              <a:t>Time Series ETS (Error Trend and Seasonality) of Forecast Package, most reliable according to RJH</a:t>
            </a:r>
          </a:p>
          <a:p>
            <a:pPr marL="342900" indent="-342900">
              <a:buAutoNum type="arabicPeriod"/>
            </a:pPr>
            <a:r>
              <a:rPr lang="en-CA" dirty="0"/>
              <a:t>Time Series  (ARIMA) Auto-Regressive Integrated Moving Average</a:t>
            </a:r>
          </a:p>
          <a:p>
            <a:pPr marL="342900" indent="-342900">
              <a:buAutoNum type="arabicPeriod"/>
            </a:pPr>
            <a:r>
              <a:rPr lang="en-CA" dirty="0"/>
              <a:t>Time Series TBATS (complex time series).</a:t>
            </a:r>
          </a:p>
          <a:p>
            <a:pPr marL="342900" indent="-342900">
              <a:buAutoNum type="arabicPeriod"/>
            </a:pPr>
            <a:endParaRPr lang="en-CA" dirty="0"/>
          </a:p>
        </p:txBody>
      </p:sp>
      <p:sp>
        <p:nvSpPr>
          <p:cNvPr id="5" name="Arrow: Left 4">
            <a:extLst>
              <a:ext uri="{FF2B5EF4-FFF2-40B4-BE49-F238E27FC236}">
                <a16:creationId xmlns:a16="http://schemas.microsoft.com/office/drawing/2014/main" id="{BE75B02A-6C80-4C19-B778-E68C12FCC8BA}"/>
              </a:ext>
            </a:extLst>
          </p:cNvPr>
          <p:cNvSpPr/>
          <p:nvPr/>
        </p:nvSpPr>
        <p:spPr>
          <a:xfrm>
            <a:off x="6867937" y="2187703"/>
            <a:ext cx="934065" cy="1966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Left 7">
            <a:extLst>
              <a:ext uri="{FF2B5EF4-FFF2-40B4-BE49-F238E27FC236}">
                <a16:creationId xmlns:a16="http://schemas.microsoft.com/office/drawing/2014/main" id="{C5F945E3-6B8E-403A-98AA-FF9D9BF22415}"/>
              </a:ext>
            </a:extLst>
          </p:cNvPr>
          <p:cNvSpPr/>
          <p:nvPr/>
        </p:nvSpPr>
        <p:spPr>
          <a:xfrm>
            <a:off x="6867938" y="3111910"/>
            <a:ext cx="934065" cy="1966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27C89CA0-ACE2-4D54-B6F5-2C66EE2A4BF3}"/>
              </a:ext>
            </a:extLst>
          </p:cNvPr>
          <p:cNvSpPr txBox="1"/>
          <p:nvPr/>
        </p:nvSpPr>
        <p:spPr>
          <a:xfrm>
            <a:off x="7914968" y="586182"/>
            <a:ext cx="4279505" cy="3416320"/>
          </a:xfrm>
          <a:prstGeom prst="rect">
            <a:avLst/>
          </a:prstGeom>
          <a:noFill/>
        </p:spPr>
        <p:txBody>
          <a:bodyPr wrap="none" rtlCol="0">
            <a:spAutoFit/>
          </a:bodyPr>
          <a:lstStyle/>
          <a:p>
            <a:r>
              <a:rPr lang="en-CA" dirty="0">
                <a:solidFill>
                  <a:srgbClr val="0070C0"/>
                </a:solidFill>
              </a:rPr>
              <a:t>SVM</a:t>
            </a:r>
            <a:r>
              <a:rPr lang="en-CA" dirty="0"/>
              <a:t> was selected because it was the </a:t>
            </a:r>
          </a:p>
          <a:p>
            <a:r>
              <a:rPr lang="en-CA" dirty="0"/>
              <a:t>Most robust method for the huge dataset</a:t>
            </a:r>
          </a:p>
          <a:p>
            <a:r>
              <a:rPr lang="en-CA" dirty="0"/>
              <a:t>With non-linear relations &amp; outliers</a:t>
            </a:r>
          </a:p>
          <a:p>
            <a:endParaRPr lang="en-CA" dirty="0"/>
          </a:p>
          <a:p>
            <a:r>
              <a:rPr lang="en-CA" dirty="0"/>
              <a:t>Linear Regression avoided because of size /</a:t>
            </a:r>
          </a:p>
          <a:p>
            <a:r>
              <a:rPr lang="en-CA" dirty="0"/>
              <a:t>Range / non-linear data / outliers</a:t>
            </a:r>
          </a:p>
          <a:p>
            <a:endParaRPr lang="en-CA" dirty="0"/>
          </a:p>
          <a:p>
            <a:endParaRPr lang="en-CA" dirty="0"/>
          </a:p>
          <a:p>
            <a:endParaRPr lang="en-CA" dirty="0"/>
          </a:p>
          <a:p>
            <a:r>
              <a:rPr lang="en-CA" b="1" dirty="0">
                <a:solidFill>
                  <a:srgbClr val="0070C0"/>
                </a:solidFill>
              </a:rPr>
              <a:t>Artificial Neural Networks</a:t>
            </a:r>
            <a:r>
              <a:rPr lang="en-CA" dirty="0"/>
              <a:t> was selected </a:t>
            </a:r>
          </a:p>
          <a:p>
            <a:r>
              <a:rPr lang="en-CA" dirty="0"/>
              <a:t>Because it quick and robust learning and </a:t>
            </a:r>
          </a:p>
          <a:p>
            <a:r>
              <a:rPr lang="en-CA" dirty="0"/>
              <a:t>Flexibility.</a:t>
            </a:r>
          </a:p>
        </p:txBody>
      </p:sp>
      <p:sp>
        <p:nvSpPr>
          <p:cNvPr id="11" name="Arrow: Left 10">
            <a:extLst>
              <a:ext uri="{FF2B5EF4-FFF2-40B4-BE49-F238E27FC236}">
                <a16:creationId xmlns:a16="http://schemas.microsoft.com/office/drawing/2014/main" id="{8BE8FD25-6957-4968-93C5-26C3316FFBE3}"/>
              </a:ext>
            </a:extLst>
          </p:cNvPr>
          <p:cNvSpPr/>
          <p:nvPr/>
        </p:nvSpPr>
        <p:spPr>
          <a:xfrm>
            <a:off x="6867937" y="1768084"/>
            <a:ext cx="934065" cy="1966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0503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BBEA5-9284-4493-B737-AF5C1680C125}"/>
              </a:ext>
            </a:extLst>
          </p:cNvPr>
          <p:cNvSpPr>
            <a:spLocks noGrp="1"/>
          </p:cNvSpPr>
          <p:nvPr>
            <p:ph type="title"/>
          </p:nvPr>
        </p:nvSpPr>
        <p:spPr>
          <a:xfrm>
            <a:off x="553064" y="178312"/>
            <a:ext cx="10515600" cy="696759"/>
          </a:xfrm>
        </p:spPr>
        <p:txBody>
          <a:bodyPr>
            <a:normAutofit/>
          </a:bodyPr>
          <a:lstStyle/>
          <a:p>
            <a:r>
              <a:rPr lang="en-CA" sz="3200" b="1" dirty="0">
                <a:solidFill>
                  <a:srgbClr val="7030A0"/>
                </a:solidFill>
              </a:rPr>
              <a:t>Datasets: Electricity Consumption</a:t>
            </a:r>
          </a:p>
        </p:txBody>
      </p:sp>
      <p:sp>
        <p:nvSpPr>
          <p:cNvPr id="6" name="Content Placeholder 5">
            <a:extLst>
              <a:ext uri="{FF2B5EF4-FFF2-40B4-BE49-F238E27FC236}">
                <a16:creationId xmlns:a16="http://schemas.microsoft.com/office/drawing/2014/main" id="{674E46C1-45AE-4112-AF96-7C41CACA5F3D}"/>
              </a:ext>
            </a:extLst>
          </p:cNvPr>
          <p:cNvSpPr>
            <a:spLocks noGrp="1"/>
          </p:cNvSpPr>
          <p:nvPr>
            <p:ph idx="1"/>
          </p:nvPr>
        </p:nvSpPr>
        <p:spPr>
          <a:xfrm>
            <a:off x="435078" y="865239"/>
            <a:ext cx="10515600" cy="4351338"/>
          </a:xfrm>
        </p:spPr>
        <p:txBody>
          <a:bodyPr>
            <a:normAutofit fontScale="70000" lnSpcReduction="20000"/>
          </a:bodyPr>
          <a:lstStyle/>
          <a:p>
            <a:pPr>
              <a:lnSpc>
                <a:spcPct val="120000"/>
              </a:lnSpc>
              <a:spcBef>
                <a:spcPts val="0"/>
              </a:spcBef>
            </a:pPr>
            <a:r>
              <a:rPr lang="en-CA" b="1" dirty="0"/>
              <a:t>3.1.1  Attribute Description (taken from UCI Summary)</a:t>
            </a:r>
          </a:p>
          <a:p>
            <a:pPr>
              <a:lnSpc>
                <a:spcPct val="120000"/>
              </a:lnSpc>
              <a:spcBef>
                <a:spcPts val="0"/>
              </a:spcBef>
            </a:pPr>
            <a:r>
              <a:rPr lang="en-CA" dirty="0"/>
              <a:t>1.date: Date in format dd/mm/</a:t>
            </a:r>
            <a:r>
              <a:rPr lang="en-CA" dirty="0" err="1"/>
              <a:t>yyyy</a:t>
            </a:r>
            <a:r>
              <a:rPr lang="en-CA" dirty="0"/>
              <a:t> </a:t>
            </a:r>
          </a:p>
          <a:p>
            <a:pPr>
              <a:lnSpc>
                <a:spcPct val="120000"/>
              </a:lnSpc>
              <a:spcBef>
                <a:spcPts val="0"/>
              </a:spcBef>
            </a:pPr>
            <a:r>
              <a:rPr lang="en-CA" dirty="0"/>
              <a:t>2.time: time in format </a:t>
            </a:r>
            <a:r>
              <a:rPr lang="en-CA" dirty="0" err="1"/>
              <a:t>hh:mm:ss</a:t>
            </a:r>
            <a:r>
              <a:rPr lang="en-CA" dirty="0"/>
              <a:t> </a:t>
            </a:r>
          </a:p>
          <a:p>
            <a:pPr>
              <a:lnSpc>
                <a:spcPct val="120000"/>
              </a:lnSpc>
              <a:spcBef>
                <a:spcPts val="0"/>
              </a:spcBef>
            </a:pPr>
            <a:r>
              <a:rPr lang="en-CA" dirty="0"/>
              <a:t>3.global_active_power: active power (in kilowatt) </a:t>
            </a:r>
          </a:p>
          <a:p>
            <a:pPr>
              <a:lnSpc>
                <a:spcPct val="120000"/>
              </a:lnSpc>
              <a:spcBef>
                <a:spcPts val="0"/>
              </a:spcBef>
            </a:pPr>
            <a:r>
              <a:rPr lang="en-CA" dirty="0"/>
              <a:t>4.global_reactive_power: reactive power (in kilowatt) </a:t>
            </a:r>
          </a:p>
          <a:p>
            <a:pPr>
              <a:lnSpc>
                <a:spcPct val="120000"/>
              </a:lnSpc>
              <a:spcBef>
                <a:spcPts val="0"/>
              </a:spcBef>
            </a:pPr>
            <a:r>
              <a:rPr lang="en-CA" dirty="0"/>
              <a:t>5.voltage: voltage (in volt) </a:t>
            </a:r>
          </a:p>
          <a:p>
            <a:pPr>
              <a:lnSpc>
                <a:spcPct val="120000"/>
              </a:lnSpc>
              <a:spcBef>
                <a:spcPts val="0"/>
              </a:spcBef>
            </a:pPr>
            <a:r>
              <a:rPr lang="en-CA" dirty="0"/>
              <a:t>6.global_intensity:  current intensity (in ampere) </a:t>
            </a:r>
          </a:p>
          <a:p>
            <a:pPr>
              <a:lnSpc>
                <a:spcPct val="120000"/>
              </a:lnSpc>
              <a:spcBef>
                <a:spcPts val="0"/>
              </a:spcBef>
            </a:pPr>
            <a:r>
              <a:rPr lang="en-CA" dirty="0"/>
              <a:t>7.sub_metering_1: energy sub-metering No. 1 (in watt-hour of active energy). Kitchen, containing dishwasher, oven &amp; a microwave (hot plates are not electric but gas powered). </a:t>
            </a:r>
          </a:p>
          <a:p>
            <a:pPr>
              <a:lnSpc>
                <a:spcPct val="120000"/>
              </a:lnSpc>
              <a:spcBef>
                <a:spcPts val="0"/>
              </a:spcBef>
            </a:pPr>
            <a:r>
              <a:rPr lang="en-CA" dirty="0"/>
              <a:t>8.sub_metering_2: energy sub-metering No. 2 (in watt-hour of active energy).  Laundry room, viz washing-machine, a tumble-drier, a refrigerator and a light. </a:t>
            </a:r>
          </a:p>
          <a:p>
            <a:pPr>
              <a:lnSpc>
                <a:spcPct val="120000"/>
              </a:lnSpc>
              <a:spcBef>
                <a:spcPts val="0"/>
              </a:spcBef>
            </a:pPr>
            <a:r>
              <a:rPr lang="en-CA" dirty="0"/>
              <a:t>9.sub_metering_3: energy sub-metering No. 3 (in watt-hour of active energy).  Electric water-heater and an air-conditioner</a:t>
            </a:r>
          </a:p>
          <a:p>
            <a:pPr>
              <a:lnSpc>
                <a:spcPct val="120000"/>
              </a:lnSpc>
              <a:spcBef>
                <a:spcPts val="0"/>
              </a:spcBef>
            </a:pPr>
            <a:endParaRPr lang="en-CA" dirty="0"/>
          </a:p>
        </p:txBody>
      </p:sp>
      <p:sp>
        <p:nvSpPr>
          <p:cNvPr id="7" name="Rectangle 6">
            <a:extLst>
              <a:ext uri="{FF2B5EF4-FFF2-40B4-BE49-F238E27FC236}">
                <a16:creationId xmlns:a16="http://schemas.microsoft.com/office/drawing/2014/main" id="{A3D54990-0B70-4DFA-BC8C-8203D5E13A2D}"/>
              </a:ext>
            </a:extLst>
          </p:cNvPr>
          <p:cNvSpPr/>
          <p:nvPr/>
        </p:nvSpPr>
        <p:spPr>
          <a:xfrm>
            <a:off x="211394" y="5117290"/>
            <a:ext cx="10962967" cy="411331"/>
          </a:xfrm>
          <a:prstGeom prst="rect">
            <a:avLst/>
          </a:prstGeom>
        </p:spPr>
        <p:txBody>
          <a:bodyPr wrap="square">
            <a:spAutoFit/>
          </a:bodyPr>
          <a:lstStyle/>
          <a:p>
            <a:pPr algn="just">
              <a:lnSpc>
                <a:spcPct val="107000"/>
              </a:lnSpc>
              <a:spcBef>
                <a:spcPts val="600"/>
              </a:spcBef>
              <a:spcAft>
                <a:spcPts val="0"/>
              </a:spcAft>
            </a:pPr>
            <a:r>
              <a:rPr lang="en-CA" sz="2000" b="1" dirty="0">
                <a:solidFill>
                  <a:srgbClr val="7030A0"/>
                </a:solidFill>
                <a:latin typeface="Garamond" panose="02020404030301010803" pitchFamily="18" charset="0"/>
                <a:ea typeface="Calibri" panose="020F0502020204030204" pitchFamily="34" charset="0"/>
                <a:cs typeface="Times New Roman" panose="02020603050405020304" pitchFamily="18" charset="0"/>
              </a:rPr>
              <a:t>Total electricity consumption in Kilowatt-Hour =  active power + [smter1 + smeter2 +smeter3]/1000</a:t>
            </a:r>
            <a:endParaRPr lang="en-CA" sz="2000" b="1" dirty="0">
              <a:latin typeface="Garamond" panose="02020404030301010803" pitchFamily="18" charset="0"/>
              <a:ea typeface="Calibri" panose="020F0502020204030204" pitchFamily="34" charset="0"/>
              <a:cs typeface="Times New Roman" panose="02020603050405020304" pitchFamily="18" charset="0"/>
            </a:endParaRPr>
          </a:p>
        </p:txBody>
      </p:sp>
      <p:sp>
        <p:nvSpPr>
          <p:cNvPr id="8" name="Right Brace 7">
            <a:extLst>
              <a:ext uri="{FF2B5EF4-FFF2-40B4-BE49-F238E27FC236}">
                <a16:creationId xmlns:a16="http://schemas.microsoft.com/office/drawing/2014/main" id="{8BEFB949-5FB0-41B2-9413-BA4A50264553}"/>
              </a:ext>
            </a:extLst>
          </p:cNvPr>
          <p:cNvSpPr/>
          <p:nvPr/>
        </p:nvSpPr>
        <p:spPr>
          <a:xfrm>
            <a:off x="6368845" y="1641423"/>
            <a:ext cx="265471" cy="1396180"/>
          </a:xfrm>
          <a:prstGeom prst="righ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9" name="TextBox 8">
            <a:extLst>
              <a:ext uri="{FF2B5EF4-FFF2-40B4-BE49-F238E27FC236}">
                <a16:creationId xmlns:a16="http://schemas.microsoft.com/office/drawing/2014/main" id="{34A3D8DB-972F-4750-A574-6028D5A7608C}"/>
              </a:ext>
            </a:extLst>
          </p:cNvPr>
          <p:cNvSpPr txBox="1"/>
          <p:nvPr/>
        </p:nvSpPr>
        <p:spPr>
          <a:xfrm>
            <a:off x="6725264" y="2253734"/>
            <a:ext cx="1771895" cy="369332"/>
          </a:xfrm>
          <a:prstGeom prst="rect">
            <a:avLst/>
          </a:prstGeom>
          <a:noFill/>
        </p:spPr>
        <p:txBody>
          <a:bodyPr wrap="none" rtlCol="0">
            <a:spAutoFit/>
          </a:bodyPr>
          <a:lstStyle/>
          <a:p>
            <a:r>
              <a:rPr lang="en-CA" b="1" dirty="0">
                <a:solidFill>
                  <a:srgbClr val="7030A0"/>
                </a:solidFill>
              </a:rPr>
              <a:t>Minute averages</a:t>
            </a:r>
          </a:p>
        </p:txBody>
      </p:sp>
      <p:sp>
        <p:nvSpPr>
          <p:cNvPr id="10" name="Rectangle 9">
            <a:extLst>
              <a:ext uri="{FF2B5EF4-FFF2-40B4-BE49-F238E27FC236}">
                <a16:creationId xmlns:a16="http://schemas.microsoft.com/office/drawing/2014/main" id="{F2A35A2C-F0EF-4323-9D04-F2DB34DD81A1}"/>
              </a:ext>
            </a:extLst>
          </p:cNvPr>
          <p:cNvSpPr/>
          <p:nvPr/>
        </p:nvSpPr>
        <p:spPr>
          <a:xfrm>
            <a:off x="211393" y="5581430"/>
            <a:ext cx="10962967" cy="1015663"/>
          </a:xfrm>
          <a:prstGeom prst="rect">
            <a:avLst/>
          </a:prstGeom>
        </p:spPr>
        <p:txBody>
          <a:bodyPr wrap="square">
            <a:spAutoFit/>
          </a:bodyPr>
          <a:lstStyle/>
          <a:p>
            <a:pPr algn="just">
              <a:spcAft>
                <a:spcPts val="0"/>
              </a:spcAft>
            </a:pPr>
            <a:r>
              <a:rPr lang="en-CA" sz="2000" b="1" dirty="0">
                <a:solidFill>
                  <a:srgbClr val="7030A0"/>
                </a:solidFill>
                <a:latin typeface="Garamond" panose="02020404030301010803" pitchFamily="18" charset="0"/>
                <a:ea typeface="Calibri" panose="020F0502020204030204" pitchFamily="34" charset="0"/>
                <a:cs typeface="Times New Roman" panose="02020603050405020304" pitchFamily="18" charset="0"/>
              </a:rPr>
              <a:t>Donated to UCI by Georges </a:t>
            </a:r>
            <a:r>
              <a:rPr lang="en-CA" sz="2000" b="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Hebrail</a:t>
            </a:r>
            <a:r>
              <a:rPr lang="en-CA" sz="2000" b="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of France EDF. Data was collected in </a:t>
            </a:r>
            <a:r>
              <a:rPr lang="en-CA" sz="2000" b="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Sceax</a:t>
            </a:r>
            <a:r>
              <a:rPr lang="en-CA" sz="2000" b="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France between Dec 2006 and Nov 2010. He confirmed  city of collection was </a:t>
            </a:r>
            <a:r>
              <a:rPr lang="en-CA" sz="2000" b="1" dirty="0" err="1">
                <a:solidFill>
                  <a:srgbClr val="7030A0"/>
                </a:solidFill>
                <a:latin typeface="Garamond" panose="02020404030301010803" pitchFamily="18" charset="0"/>
                <a:ea typeface="Calibri" panose="020F0502020204030204" pitchFamily="34" charset="0"/>
                <a:cs typeface="Times New Roman" panose="02020603050405020304" pitchFamily="18" charset="0"/>
              </a:rPr>
              <a:t>Sceax</a:t>
            </a:r>
            <a:r>
              <a:rPr lang="en-CA" sz="2000" b="1" dirty="0">
                <a:solidFill>
                  <a:srgbClr val="7030A0"/>
                </a:solidFill>
                <a:latin typeface="Garamond" panose="02020404030301010803" pitchFamily="18" charset="0"/>
                <a:ea typeface="Calibri" panose="020F0502020204030204" pitchFamily="34" charset="0"/>
                <a:cs typeface="Times New Roman" panose="02020603050405020304" pitchFamily="18" charset="0"/>
              </a:rPr>
              <a:t> and no weather data was collected. </a:t>
            </a:r>
            <a:endParaRPr lang="en-CA" sz="2000" b="1" dirty="0">
              <a:latin typeface="Garamond" panose="02020404030301010803"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3E8A4C7-9876-4D8B-B11D-5BD0B46D231E}"/>
              </a:ext>
            </a:extLst>
          </p:cNvPr>
          <p:cNvSpPr txBox="1"/>
          <p:nvPr/>
        </p:nvSpPr>
        <p:spPr>
          <a:xfrm>
            <a:off x="7521677" y="629265"/>
            <a:ext cx="3999749" cy="646331"/>
          </a:xfrm>
          <a:prstGeom prst="rect">
            <a:avLst/>
          </a:prstGeom>
          <a:noFill/>
        </p:spPr>
        <p:txBody>
          <a:bodyPr wrap="none" rtlCol="0">
            <a:spAutoFit/>
          </a:bodyPr>
          <a:lstStyle/>
          <a:p>
            <a:r>
              <a:rPr lang="en-CA" dirty="0"/>
              <a:t>2,075,259 Observations of 9 variables</a:t>
            </a:r>
          </a:p>
          <a:p>
            <a:r>
              <a:rPr lang="en-CA" dirty="0"/>
              <a:t>181, 853 with missing values (removed)</a:t>
            </a:r>
          </a:p>
        </p:txBody>
      </p:sp>
    </p:spTree>
    <p:extLst>
      <p:ext uri="{BB962C8B-B14F-4D97-AF65-F5344CB8AC3E}">
        <p14:creationId xmlns:p14="http://schemas.microsoft.com/office/powerpoint/2010/main" val="363841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181A3F-05ED-47EF-AD91-3196C0FA86B7}"/>
              </a:ext>
            </a:extLst>
          </p:cNvPr>
          <p:cNvPicPr>
            <a:picLocks noChangeAspect="1"/>
          </p:cNvPicPr>
          <p:nvPr/>
        </p:nvPicPr>
        <p:blipFill>
          <a:blip r:embed="rId2"/>
          <a:stretch>
            <a:fillRect/>
          </a:stretch>
        </p:blipFill>
        <p:spPr>
          <a:xfrm>
            <a:off x="196645" y="243347"/>
            <a:ext cx="11759382" cy="6614652"/>
          </a:xfrm>
          <a:prstGeom prst="rect">
            <a:avLst/>
          </a:prstGeom>
        </p:spPr>
      </p:pic>
    </p:spTree>
    <p:extLst>
      <p:ext uri="{BB962C8B-B14F-4D97-AF65-F5344CB8AC3E}">
        <p14:creationId xmlns:p14="http://schemas.microsoft.com/office/powerpoint/2010/main" val="28244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324660-7E3A-4032-822C-8812401756E6}"/>
              </a:ext>
            </a:extLst>
          </p:cNvPr>
          <p:cNvSpPr/>
          <p:nvPr/>
        </p:nvSpPr>
        <p:spPr>
          <a:xfrm>
            <a:off x="550606" y="605429"/>
            <a:ext cx="6096000" cy="5139869"/>
          </a:xfrm>
          <a:prstGeom prst="rect">
            <a:avLst/>
          </a:prstGeom>
        </p:spPr>
        <p:txBody>
          <a:bodyPr>
            <a:spAutoFit/>
          </a:bodyPr>
          <a:lstStyle/>
          <a:p>
            <a:pPr algn="just">
              <a:spcAft>
                <a:spcPts val="0"/>
              </a:spcAft>
            </a:pPr>
            <a:r>
              <a:rPr lang="en-CA" sz="2400" b="1" dirty="0">
                <a:solidFill>
                  <a:srgbClr val="C45911"/>
                </a:solidFill>
                <a:latin typeface="Calibri Light" panose="020F0302020204030204" pitchFamily="34" charset="0"/>
                <a:ea typeface="Times New Roman" panose="02020603050405020304" pitchFamily="18" charset="0"/>
                <a:cs typeface="Times New Roman" panose="02020603050405020304" pitchFamily="18" charset="0"/>
              </a:rPr>
              <a:t>3.2.1  Attribute Description </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Year; Month; Day; Hour; Minute;</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Temperature  [2 m above </a:t>
            </a:r>
            <a:r>
              <a:rPr lang="en-CA" sz="1600" dirty="0" err="1">
                <a:latin typeface="Garamond" panose="02020404030301010803" pitchFamily="18" charset="0"/>
                <a:ea typeface="Calibri" panose="020F0502020204030204" pitchFamily="34" charset="0"/>
                <a:cs typeface="Times New Roman" panose="02020603050405020304" pitchFamily="18" charset="0"/>
              </a:rPr>
              <a:t>gnd</a:t>
            </a:r>
            <a:r>
              <a:rPr lang="en-CA" sz="1600" dirty="0">
                <a:latin typeface="Garamond" panose="02020404030301010803" pitchFamily="18" charset="0"/>
                <a:ea typeface="Calibri" panose="020F0502020204030204" pitchFamily="34" charset="0"/>
                <a:cs typeface="Times New Roman" panose="02020603050405020304" pitchFamily="18" charset="0"/>
              </a:rPr>
              <a:t>]  deg C or °C;</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Relative Humidity  [2 m above </a:t>
            </a:r>
            <a:r>
              <a:rPr lang="en-CA" sz="1600" dirty="0" err="1">
                <a:latin typeface="Garamond" panose="02020404030301010803" pitchFamily="18" charset="0"/>
                <a:ea typeface="Calibri" panose="020F0502020204030204" pitchFamily="34" charset="0"/>
                <a:cs typeface="Times New Roman" panose="02020603050405020304" pitchFamily="18" charset="0"/>
              </a:rPr>
              <a:t>gnd</a:t>
            </a:r>
            <a:r>
              <a:rPr lang="en-CA" sz="1600" dirty="0">
                <a:latin typeface="Garamond" panose="02020404030301010803" pitchFamily="18" charset="0"/>
                <a:ea typeface="Calibri" panose="020F0502020204030204" pitchFamily="34" charset="0"/>
                <a:cs typeface="Times New Roman" panose="02020603050405020304" pitchFamily="18" charset="0"/>
              </a:rPr>
              <a:t>]   %; </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Mean Sea Level Pressure  [MSL]  </a:t>
            </a:r>
            <a:r>
              <a:rPr lang="en-CA" sz="1600" dirty="0" err="1">
                <a:latin typeface="Garamond" panose="02020404030301010803" pitchFamily="18" charset="0"/>
                <a:ea typeface="Calibri" panose="020F0502020204030204" pitchFamily="34" charset="0"/>
                <a:cs typeface="Times New Roman" panose="02020603050405020304" pitchFamily="18" charset="0"/>
              </a:rPr>
              <a:t>hPa</a:t>
            </a:r>
            <a:r>
              <a:rPr lang="en-CA" sz="1600" dirty="0">
                <a:latin typeface="Garamond" panose="02020404030301010803" pitchFamily="18" charset="0"/>
                <a:ea typeface="Calibri" panose="020F0502020204030204" pitchFamily="34" charset="0"/>
                <a:cs typeface="Times New Roman" panose="02020603050405020304" pitchFamily="18" charset="0"/>
              </a:rPr>
              <a:t>;</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Total Precipitation  [mm];</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Snowfall amount raw  [cm];</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Total Cloud Cover  [%];</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High Cloud Cover  [high </a:t>
            </a:r>
            <a:r>
              <a:rPr lang="en-CA" sz="1600" dirty="0" err="1">
                <a:latin typeface="Garamond" panose="02020404030301010803" pitchFamily="18" charset="0"/>
                <a:ea typeface="Calibri" panose="020F0502020204030204" pitchFamily="34" charset="0"/>
                <a:cs typeface="Times New Roman" panose="02020603050405020304" pitchFamily="18" charset="0"/>
              </a:rPr>
              <a:t>cld</a:t>
            </a:r>
            <a:r>
              <a:rPr lang="en-CA" sz="1600" dirty="0">
                <a:latin typeface="Garamond" panose="02020404030301010803" pitchFamily="18" charset="0"/>
                <a:ea typeface="Calibri" panose="020F0502020204030204" pitchFamily="34" charset="0"/>
                <a:cs typeface="Times New Roman" panose="02020603050405020304" pitchFamily="18" charset="0"/>
              </a:rPr>
              <a:t> lay] %;</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Medium Cloud Cover  [mid </a:t>
            </a:r>
            <a:r>
              <a:rPr lang="en-CA" sz="1600" dirty="0" err="1">
                <a:latin typeface="Garamond" panose="02020404030301010803" pitchFamily="18" charset="0"/>
                <a:ea typeface="Calibri" panose="020F0502020204030204" pitchFamily="34" charset="0"/>
                <a:cs typeface="Times New Roman" panose="02020603050405020304" pitchFamily="18" charset="0"/>
              </a:rPr>
              <a:t>cld</a:t>
            </a:r>
            <a:r>
              <a:rPr lang="en-CA" sz="1600" dirty="0">
                <a:latin typeface="Garamond" panose="02020404030301010803" pitchFamily="18" charset="0"/>
                <a:ea typeface="Calibri" panose="020F0502020204030204" pitchFamily="34" charset="0"/>
                <a:cs typeface="Times New Roman" panose="02020603050405020304" pitchFamily="18" charset="0"/>
              </a:rPr>
              <a:t> lay] %;</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Low Cloud Cover  [low </a:t>
            </a:r>
            <a:r>
              <a:rPr lang="en-CA" sz="1600" dirty="0" err="1">
                <a:latin typeface="Garamond" panose="02020404030301010803" pitchFamily="18" charset="0"/>
                <a:ea typeface="Calibri" panose="020F0502020204030204" pitchFamily="34" charset="0"/>
                <a:cs typeface="Times New Roman" panose="02020603050405020304" pitchFamily="18" charset="0"/>
              </a:rPr>
              <a:t>cld</a:t>
            </a:r>
            <a:r>
              <a:rPr lang="en-CA" sz="1600" dirty="0">
                <a:latin typeface="Garamond" panose="02020404030301010803" pitchFamily="18" charset="0"/>
                <a:ea typeface="Calibri" panose="020F0502020204030204" pitchFamily="34" charset="0"/>
                <a:cs typeface="Times New Roman" panose="02020603050405020304" pitchFamily="18" charset="0"/>
              </a:rPr>
              <a:t> lay] %;</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Sunshine Duration  [min];</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Shortwave Radiation  [W/m2];</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Wind Speed  [10 m above </a:t>
            </a:r>
            <a:r>
              <a:rPr lang="en-CA" sz="1600" dirty="0" err="1">
                <a:latin typeface="Garamond" panose="02020404030301010803" pitchFamily="18" charset="0"/>
                <a:ea typeface="Calibri" panose="020F0502020204030204" pitchFamily="34" charset="0"/>
                <a:cs typeface="Times New Roman" panose="02020603050405020304" pitchFamily="18" charset="0"/>
              </a:rPr>
              <a:t>gnd</a:t>
            </a:r>
            <a:r>
              <a:rPr lang="en-CA" sz="1600" dirty="0">
                <a:latin typeface="Garamond" panose="02020404030301010803" pitchFamily="18" charset="0"/>
                <a:ea typeface="Calibri" panose="020F0502020204030204" pitchFamily="34" charset="0"/>
                <a:cs typeface="Times New Roman" panose="02020603050405020304" pitchFamily="18" charset="0"/>
              </a:rPr>
              <a:t>] Km/h;</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Wind Direction  [10 m above </a:t>
            </a:r>
            <a:r>
              <a:rPr lang="en-CA" sz="1600" dirty="0" err="1">
                <a:latin typeface="Garamond" panose="02020404030301010803" pitchFamily="18" charset="0"/>
                <a:ea typeface="Calibri" panose="020F0502020204030204" pitchFamily="34" charset="0"/>
                <a:cs typeface="Times New Roman" panose="02020603050405020304" pitchFamily="18" charset="0"/>
              </a:rPr>
              <a:t>gnd</a:t>
            </a:r>
            <a:r>
              <a:rPr lang="en-CA" sz="1600" dirty="0">
                <a:latin typeface="Garamond" panose="02020404030301010803" pitchFamily="18" charset="0"/>
                <a:ea typeface="Calibri" panose="020F0502020204030204" pitchFamily="34" charset="0"/>
                <a:cs typeface="Times New Roman" panose="02020603050405020304" pitchFamily="18" charset="0"/>
              </a:rPr>
              <a:t>] degrees;</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Wind Speed  [80 m above </a:t>
            </a:r>
            <a:r>
              <a:rPr lang="en-CA" sz="1600" dirty="0" err="1">
                <a:latin typeface="Garamond" panose="02020404030301010803" pitchFamily="18" charset="0"/>
                <a:ea typeface="Calibri" panose="020F0502020204030204" pitchFamily="34" charset="0"/>
                <a:cs typeface="Times New Roman" panose="02020603050405020304" pitchFamily="18" charset="0"/>
              </a:rPr>
              <a:t>gnd</a:t>
            </a:r>
            <a:r>
              <a:rPr lang="en-CA" sz="1600" dirty="0">
                <a:latin typeface="Garamond" panose="02020404030301010803" pitchFamily="18" charset="0"/>
                <a:ea typeface="Calibri" panose="020F0502020204030204" pitchFamily="34" charset="0"/>
                <a:cs typeface="Times New Roman" panose="02020603050405020304" pitchFamily="18" charset="0"/>
              </a:rPr>
              <a:t>] Km/h;</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Wind Direction  [80 m above </a:t>
            </a:r>
            <a:r>
              <a:rPr lang="en-CA" sz="1600" dirty="0" err="1">
                <a:latin typeface="Garamond" panose="02020404030301010803" pitchFamily="18" charset="0"/>
                <a:ea typeface="Calibri" panose="020F0502020204030204" pitchFamily="34" charset="0"/>
                <a:cs typeface="Times New Roman" panose="02020603050405020304" pitchFamily="18" charset="0"/>
              </a:rPr>
              <a:t>gnd</a:t>
            </a:r>
            <a:r>
              <a:rPr lang="en-CA" sz="1600" dirty="0">
                <a:latin typeface="Garamond" panose="02020404030301010803" pitchFamily="18" charset="0"/>
                <a:ea typeface="Calibri" panose="020F0502020204030204" pitchFamily="34" charset="0"/>
                <a:cs typeface="Times New Roman" panose="02020603050405020304" pitchFamily="18" charset="0"/>
              </a:rPr>
              <a:t>] degrees;</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Wind Speed  [900 mb] Km/h;</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Wind Direction  [900 mb] degrees;</a:t>
            </a:r>
          </a:p>
          <a:p>
            <a:pPr algn="just">
              <a:spcAft>
                <a:spcPts val="0"/>
              </a:spcAft>
            </a:pPr>
            <a:r>
              <a:rPr lang="en-CA" sz="1600" dirty="0">
                <a:latin typeface="Garamond" panose="02020404030301010803" pitchFamily="18" charset="0"/>
                <a:ea typeface="Calibri" panose="020F0502020204030204" pitchFamily="34" charset="0"/>
                <a:cs typeface="Times New Roman" panose="02020603050405020304" pitchFamily="18" charset="0"/>
              </a:rPr>
              <a:t>Wind Gust  [Km/h]</a:t>
            </a:r>
          </a:p>
        </p:txBody>
      </p:sp>
      <p:sp>
        <p:nvSpPr>
          <p:cNvPr id="5" name="TextBox 4">
            <a:extLst>
              <a:ext uri="{FF2B5EF4-FFF2-40B4-BE49-F238E27FC236}">
                <a16:creationId xmlns:a16="http://schemas.microsoft.com/office/drawing/2014/main" id="{51805542-3236-4AAF-8B1C-3B743088A4E6}"/>
              </a:ext>
            </a:extLst>
          </p:cNvPr>
          <p:cNvSpPr txBox="1"/>
          <p:nvPr/>
        </p:nvSpPr>
        <p:spPr>
          <a:xfrm>
            <a:off x="3274141" y="20653"/>
            <a:ext cx="2551724" cy="584775"/>
          </a:xfrm>
          <a:prstGeom prst="rect">
            <a:avLst/>
          </a:prstGeom>
          <a:noFill/>
        </p:spPr>
        <p:txBody>
          <a:bodyPr wrap="none" rtlCol="0">
            <a:spAutoFit/>
          </a:bodyPr>
          <a:lstStyle/>
          <a:p>
            <a:r>
              <a:rPr lang="en-CA" sz="3200" b="1" dirty="0">
                <a:solidFill>
                  <a:srgbClr val="7030A0"/>
                </a:solidFill>
              </a:rPr>
              <a:t>Weather Data</a:t>
            </a:r>
          </a:p>
        </p:txBody>
      </p:sp>
      <p:sp>
        <p:nvSpPr>
          <p:cNvPr id="6" name="TextBox 5">
            <a:extLst>
              <a:ext uri="{FF2B5EF4-FFF2-40B4-BE49-F238E27FC236}">
                <a16:creationId xmlns:a16="http://schemas.microsoft.com/office/drawing/2014/main" id="{FF55CAC9-645A-4A50-AE53-34F07E19B586}"/>
              </a:ext>
            </a:extLst>
          </p:cNvPr>
          <p:cNvSpPr txBox="1"/>
          <p:nvPr/>
        </p:nvSpPr>
        <p:spPr>
          <a:xfrm>
            <a:off x="5558151" y="1190204"/>
            <a:ext cx="6152069" cy="4524315"/>
          </a:xfrm>
          <a:prstGeom prst="rect">
            <a:avLst/>
          </a:prstGeom>
          <a:noFill/>
          <a:ln>
            <a:solidFill>
              <a:schemeClr val="accent2">
                <a:lumMod val="75000"/>
              </a:schemeClr>
            </a:solidFill>
          </a:ln>
        </p:spPr>
        <p:txBody>
          <a:bodyPr wrap="none" rtlCol="0">
            <a:spAutoFit/>
          </a:bodyPr>
          <a:lstStyle/>
          <a:p>
            <a:r>
              <a:rPr lang="en-CA" dirty="0">
                <a:solidFill>
                  <a:srgbClr val="0070C0"/>
                </a:solidFill>
              </a:rPr>
              <a:t>Donors of the dataset did not collect weather data.</a:t>
            </a:r>
          </a:p>
          <a:p>
            <a:endParaRPr lang="en-CA" dirty="0">
              <a:solidFill>
                <a:srgbClr val="0070C0"/>
              </a:solidFill>
            </a:endParaRPr>
          </a:p>
          <a:p>
            <a:r>
              <a:rPr lang="en-CA" dirty="0">
                <a:solidFill>
                  <a:srgbClr val="0070C0"/>
                </a:solidFill>
              </a:rPr>
              <a:t>Previous studies have found links between electricity </a:t>
            </a:r>
          </a:p>
          <a:p>
            <a:r>
              <a:rPr lang="en-CA" dirty="0">
                <a:solidFill>
                  <a:srgbClr val="0070C0"/>
                </a:solidFill>
              </a:rPr>
              <a:t>Consumption and weather </a:t>
            </a:r>
            <a:r>
              <a:rPr lang="en-CA" dirty="0" err="1">
                <a:solidFill>
                  <a:srgbClr val="0070C0"/>
                </a:solidFill>
              </a:rPr>
              <a:t>Heden</a:t>
            </a:r>
            <a:r>
              <a:rPr lang="en-CA" dirty="0">
                <a:solidFill>
                  <a:srgbClr val="0070C0"/>
                </a:solidFill>
              </a:rPr>
              <a:t> 2006, </a:t>
            </a:r>
            <a:r>
              <a:rPr lang="en-CA" dirty="0" err="1">
                <a:solidFill>
                  <a:srgbClr val="0070C0"/>
                </a:solidFill>
              </a:rPr>
              <a:t>Beccali</a:t>
            </a:r>
            <a:r>
              <a:rPr lang="en-CA" dirty="0">
                <a:solidFill>
                  <a:srgbClr val="0070C0"/>
                </a:solidFill>
              </a:rPr>
              <a:t> et al 2007</a:t>
            </a:r>
          </a:p>
          <a:p>
            <a:endParaRPr lang="en-CA" dirty="0">
              <a:solidFill>
                <a:srgbClr val="0070C0"/>
              </a:solidFill>
            </a:endParaRPr>
          </a:p>
          <a:p>
            <a:r>
              <a:rPr lang="en-CA" dirty="0">
                <a:solidFill>
                  <a:srgbClr val="0070C0"/>
                </a:solidFill>
              </a:rPr>
              <a:t>Deployment of heavier loads often follow recurring pattern</a:t>
            </a:r>
          </a:p>
          <a:p>
            <a:r>
              <a:rPr lang="en-CA" dirty="0">
                <a:solidFill>
                  <a:srgbClr val="0070C0"/>
                </a:solidFill>
              </a:rPr>
              <a:t>(</a:t>
            </a:r>
            <a:r>
              <a:rPr lang="en-CA" dirty="0" err="1">
                <a:solidFill>
                  <a:srgbClr val="0070C0"/>
                </a:solidFill>
              </a:rPr>
              <a:t>Neto</a:t>
            </a:r>
            <a:r>
              <a:rPr lang="en-CA" dirty="0">
                <a:solidFill>
                  <a:srgbClr val="0070C0"/>
                </a:solidFill>
              </a:rPr>
              <a:t> and </a:t>
            </a:r>
            <a:r>
              <a:rPr lang="en-CA" dirty="0" err="1">
                <a:solidFill>
                  <a:srgbClr val="0070C0"/>
                </a:solidFill>
              </a:rPr>
              <a:t>Fiorelli</a:t>
            </a:r>
            <a:r>
              <a:rPr lang="en-CA" dirty="0">
                <a:solidFill>
                  <a:srgbClr val="0070C0"/>
                </a:solidFill>
              </a:rPr>
              <a:t>, 2008) contributing to a time series behaviour</a:t>
            </a:r>
          </a:p>
          <a:p>
            <a:endParaRPr lang="en-CA" dirty="0">
              <a:solidFill>
                <a:srgbClr val="0070C0"/>
              </a:solidFill>
            </a:endParaRPr>
          </a:p>
          <a:p>
            <a:r>
              <a:rPr lang="en-CA" dirty="0">
                <a:solidFill>
                  <a:srgbClr val="0070C0"/>
                </a:solidFill>
              </a:rPr>
              <a:t>NOAA sourced weather data had huge missing values. Those </a:t>
            </a:r>
          </a:p>
          <a:p>
            <a:r>
              <a:rPr lang="en-CA" dirty="0">
                <a:solidFill>
                  <a:srgbClr val="0070C0"/>
                </a:solidFill>
              </a:rPr>
              <a:t>Weather forecasters such as </a:t>
            </a:r>
            <a:r>
              <a:rPr lang="en-CA" dirty="0" err="1">
                <a:solidFill>
                  <a:srgbClr val="0070C0"/>
                </a:solidFill>
              </a:rPr>
              <a:t>metroblue</a:t>
            </a:r>
            <a:r>
              <a:rPr lang="en-CA" dirty="0">
                <a:solidFill>
                  <a:srgbClr val="0070C0"/>
                </a:solidFill>
              </a:rPr>
              <a:t> are clean because any</a:t>
            </a:r>
          </a:p>
          <a:p>
            <a:r>
              <a:rPr lang="en-CA" dirty="0">
                <a:solidFill>
                  <a:srgbClr val="0070C0"/>
                </a:solidFill>
              </a:rPr>
              <a:t>Missing information is covered by simulations with better than</a:t>
            </a:r>
          </a:p>
          <a:p>
            <a:r>
              <a:rPr lang="en-CA" dirty="0">
                <a:solidFill>
                  <a:srgbClr val="0070C0"/>
                </a:solidFill>
              </a:rPr>
              <a:t>97% accuracy.</a:t>
            </a:r>
          </a:p>
          <a:p>
            <a:endParaRPr lang="en-CA" dirty="0">
              <a:solidFill>
                <a:srgbClr val="0070C0"/>
              </a:solidFill>
            </a:endParaRPr>
          </a:p>
          <a:p>
            <a:r>
              <a:rPr lang="en-CA" dirty="0">
                <a:solidFill>
                  <a:srgbClr val="0070C0"/>
                </a:solidFill>
              </a:rPr>
              <a:t>Access to </a:t>
            </a:r>
            <a:r>
              <a:rPr lang="en-CA" dirty="0" err="1">
                <a:solidFill>
                  <a:srgbClr val="0070C0"/>
                </a:solidFill>
              </a:rPr>
              <a:t>metroblue</a:t>
            </a:r>
            <a:r>
              <a:rPr lang="en-CA" dirty="0">
                <a:solidFill>
                  <a:srgbClr val="0070C0"/>
                </a:solidFill>
              </a:rPr>
              <a:t> was granted after paying Euro100</a:t>
            </a:r>
          </a:p>
          <a:p>
            <a:endParaRPr lang="en-CA" dirty="0">
              <a:solidFill>
                <a:srgbClr val="0070C0"/>
              </a:solidFill>
            </a:endParaRPr>
          </a:p>
          <a:p>
            <a:r>
              <a:rPr lang="en-CA" dirty="0">
                <a:solidFill>
                  <a:srgbClr val="0070C0"/>
                </a:solidFill>
              </a:rPr>
              <a:t>Zero missing values / outliers</a:t>
            </a:r>
          </a:p>
        </p:txBody>
      </p:sp>
    </p:spTree>
    <p:extLst>
      <p:ext uri="{BB962C8B-B14F-4D97-AF65-F5344CB8AC3E}">
        <p14:creationId xmlns:p14="http://schemas.microsoft.com/office/powerpoint/2010/main" val="318529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BAEA2-800D-43D0-8D8E-B2CC337AF7BD}"/>
              </a:ext>
            </a:extLst>
          </p:cNvPr>
          <p:cNvPicPr>
            <a:picLocks noChangeAspect="1"/>
          </p:cNvPicPr>
          <p:nvPr/>
        </p:nvPicPr>
        <p:blipFill>
          <a:blip r:embed="rId2"/>
          <a:stretch>
            <a:fillRect/>
          </a:stretch>
        </p:blipFill>
        <p:spPr>
          <a:xfrm>
            <a:off x="5938684" y="3149878"/>
            <a:ext cx="5786745" cy="3571248"/>
          </a:xfrm>
          <a:prstGeom prst="rect">
            <a:avLst/>
          </a:prstGeom>
        </p:spPr>
      </p:pic>
      <p:pic>
        <p:nvPicPr>
          <p:cNvPr id="5" name="Picture 4">
            <a:extLst>
              <a:ext uri="{FF2B5EF4-FFF2-40B4-BE49-F238E27FC236}">
                <a16:creationId xmlns:a16="http://schemas.microsoft.com/office/drawing/2014/main" id="{E55CD286-EAF1-43A5-AA3E-72835619B141}"/>
              </a:ext>
            </a:extLst>
          </p:cNvPr>
          <p:cNvPicPr>
            <a:picLocks noChangeAspect="1"/>
          </p:cNvPicPr>
          <p:nvPr/>
        </p:nvPicPr>
        <p:blipFill>
          <a:blip r:embed="rId3"/>
          <a:stretch>
            <a:fillRect/>
          </a:stretch>
        </p:blipFill>
        <p:spPr>
          <a:xfrm>
            <a:off x="95896" y="893106"/>
            <a:ext cx="6953833" cy="1951269"/>
          </a:xfrm>
          <a:prstGeom prst="rect">
            <a:avLst/>
          </a:prstGeom>
        </p:spPr>
      </p:pic>
      <p:pic>
        <p:nvPicPr>
          <p:cNvPr id="6" name="Picture 5">
            <a:extLst>
              <a:ext uri="{FF2B5EF4-FFF2-40B4-BE49-F238E27FC236}">
                <a16:creationId xmlns:a16="http://schemas.microsoft.com/office/drawing/2014/main" id="{71D6D6C2-86F7-4FE6-9D5E-E6BFD9116F88}"/>
              </a:ext>
            </a:extLst>
          </p:cNvPr>
          <p:cNvPicPr>
            <a:picLocks noChangeAspect="1"/>
          </p:cNvPicPr>
          <p:nvPr/>
        </p:nvPicPr>
        <p:blipFill>
          <a:blip r:embed="rId4"/>
          <a:stretch>
            <a:fillRect/>
          </a:stretch>
        </p:blipFill>
        <p:spPr>
          <a:xfrm>
            <a:off x="7244899" y="136874"/>
            <a:ext cx="4934908" cy="3045543"/>
          </a:xfrm>
          <a:prstGeom prst="rect">
            <a:avLst/>
          </a:prstGeom>
        </p:spPr>
      </p:pic>
      <p:pic>
        <p:nvPicPr>
          <p:cNvPr id="7" name="Picture 6">
            <a:extLst>
              <a:ext uri="{FF2B5EF4-FFF2-40B4-BE49-F238E27FC236}">
                <a16:creationId xmlns:a16="http://schemas.microsoft.com/office/drawing/2014/main" id="{C1D2E0C8-BDEC-4FAC-A54B-4DAFE5976AFF}"/>
              </a:ext>
            </a:extLst>
          </p:cNvPr>
          <p:cNvPicPr>
            <a:picLocks noChangeAspect="1"/>
          </p:cNvPicPr>
          <p:nvPr/>
        </p:nvPicPr>
        <p:blipFill>
          <a:blip r:embed="rId5"/>
          <a:stretch>
            <a:fillRect/>
          </a:stretch>
        </p:blipFill>
        <p:spPr>
          <a:xfrm>
            <a:off x="428717" y="3429000"/>
            <a:ext cx="5334462" cy="3292125"/>
          </a:xfrm>
          <a:prstGeom prst="rect">
            <a:avLst/>
          </a:prstGeom>
        </p:spPr>
      </p:pic>
      <p:sp>
        <p:nvSpPr>
          <p:cNvPr id="8" name="TextBox 7">
            <a:extLst>
              <a:ext uri="{FF2B5EF4-FFF2-40B4-BE49-F238E27FC236}">
                <a16:creationId xmlns:a16="http://schemas.microsoft.com/office/drawing/2014/main" id="{007D51D2-0311-49A3-9B28-F325DDB18665}"/>
              </a:ext>
            </a:extLst>
          </p:cNvPr>
          <p:cNvSpPr txBox="1"/>
          <p:nvPr/>
        </p:nvSpPr>
        <p:spPr>
          <a:xfrm>
            <a:off x="430372" y="36997"/>
            <a:ext cx="5332807" cy="461665"/>
          </a:xfrm>
          <a:prstGeom prst="rect">
            <a:avLst/>
          </a:prstGeom>
          <a:noFill/>
        </p:spPr>
        <p:txBody>
          <a:bodyPr wrap="none" rtlCol="0">
            <a:spAutoFit/>
          </a:bodyPr>
          <a:lstStyle/>
          <a:p>
            <a:r>
              <a:rPr lang="en-CA" sz="2400" b="1" dirty="0">
                <a:solidFill>
                  <a:srgbClr val="7030A0"/>
                </a:solidFill>
              </a:rPr>
              <a:t>Household Electricity Consumption Data</a:t>
            </a:r>
          </a:p>
        </p:txBody>
      </p:sp>
    </p:spTree>
    <p:extLst>
      <p:ext uri="{BB962C8B-B14F-4D97-AF65-F5344CB8AC3E}">
        <p14:creationId xmlns:p14="http://schemas.microsoft.com/office/powerpoint/2010/main" val="21523743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3391</TotalTime>
  <Words>4292</Words>
  <Application>Microsoft Office PowerPoint</Application>
  <PresentationFormat>Widescreen</PresentationFormat>
  <Paragraphs>531</Paragraphs>
  <Slides>45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Algerian</vt:lpstr>
      <vt:lpstr>Arial</vt:lpstr>
      <vt:lpstr>Calibri</vt:lpstr>
      <vt:lpstr>Calibri Light</vt:lpstr>
      <vt:lpstr>Courier New</vt:lpstr>
      <vt:lpstr>Garamond</vt:lpstr>
      <vt:lpstr>Lucida Console</vt:lpstr>
      <vt:lpstr>Lucida Sans</vt:lpstr>
      <vt:lpstr>Times New Roman</vt:lpstr>
      <vt:lpstr>Office Theme</vt:lpstr>
      <vt:lpstr>Prediction of Individual Household Electricity Consumption</vt:lpstr>
      <vt:lpstr>Outline of Presentation</vt:lpstr>
      <vt:lpstr>Introduction /Rationale for Predicting Electricity Consumption</vt:lpstr>
      <vt:lpstr>Methods for Available for Model / Prediction</vt:lpstr>
      <vt:lpstr>PowerPoint Presentation</vt:lpstr>
      <vt:lpstr>Datasets: Electricity Consumption</vt:lpstr>
      <vt:lpstr>PowerPoint Presentation</vt:lpstr>
      <vt:lpstr>PowerPoint Presentation</vt:lpstr>
      <vt:lpstr>PowerPoint Presentation</vt:lpstr>
      <vt:lpstr>Active Power Only</vt:lpstr>
      <vt:lpstr>PowerPoint Presentation</vt:lpstr>
      <vt:lpstr>PowerPoint Presentation</vt:lpstr>
      <vt:lpstr>Preliminary Variable Selection</vt:lpstr>
      <vt:lpstr>PowerPoint Presentation</vt:lpstr>
      <vt:lpstr>Aggregation Method</vt:lpstr>
      <vt:lpstr>PowerPoint Presentation</vt:lpstr>
      <vt:lpstr>Support Vector Models: Monthly</vt:lpstr>
      <vt:lpstr>PowerPoint Presentation</vt:lpstr>
      <vt:lpstr>Power Consumption wrt Variables (Including 365 days of Year)</vt:lpstr>
      <vt:lpstr>Total Power Consumption vs External variables</vt:lpstr>
      <vt:lpstr>PowerPoint Presentation</vt:lpstr>
      <vt:lpstr>Artificial Neural Network Models</vt:lpstr>
      <vt:lpstr>PowerPoint Presentation</vt:lpstr>
      <vt:lpstr>Hourly Prediction: Model development</vt:lpstr>
      <vt:lpstr>Power Consumption month Hourly averages</vt:lpstr>
      <vt:lpstr>A 250 / 120 hour Slice of Hourly data: Total Power</vt:lpstr>
      <vt:lpstr>Time Series Forecasts</vt:lpstr>
      <vt:lpstr>PowerPoint Presentation</vt:lpstr>
      <vt:lpstr>PowerPoint Presentation</vt:lpstr>
      <vt:lpstr>PowerPoint Presentation</vt:lpstr>
      <vt:lpstr>PowerPoint Presentation</vt:lpstr>
      <vt:lpstr>PowerPoint Presentation</vt:lpstr>
      <vt:lpstr>PowerPoint Presentation</vt:lpstr>
      <vt:lpstr>Summary and Conclusion</vt:lpstr>
      <vt:lpstr>PowerPoint Presentation</vt:lpstr>
      <vt:lpstr>PowerPoint Presentation</vt:lpstr>
      <vt:lpstr>PowerPoint Presentation</vt:lpstr>
      <vt:lpstr>PowerPoint Presentation</vt:lpstr>
      <vt:lpstr>Weather Dataset</vt:lpstr>
      <vt:lpstr>PowerPoint Presentation</vt:lpstr>
      <vt:lpstr>Moving Average Smoothening</vt:lpstr>
      <vt:lpstr>PowerPoint Presentation</vt:lpstr>
      <vt:lpstr>Normalisation and Time Series Plots</vt:lpstr>
      <vt:lpstr>PowerPoint Presentation</vt:lpstr>
      <vt:lpstr>Basis for Forecasting Monthly Hourly Averages – result next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Individual Household Electricity Consumption</dc:title>
  <dc:creator>Efosa Uyiomendo</dc:creator>
  <cp:lastModifiedBy>Efosa Uyiomendo</cp:lastModifiedBy>
  <cp:revision>87</cp:revision>
  <dcterms:created xsi:type="dcterms:W3CDTF">2018-08-04T23:28:46Z</dcterms:created>
  <dcterms:modified xsi:type="dcterms:W3CDTF">2018-08-08T03:12:20Z</dcterms:modified>
</cp:coreProperties>
</file>